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6" r:id="rId2"/>
    <p:sldId id="265" r:id="rId3"/>
    <p:sldId id="266" r:id="rId4"/>
    <p:sldId id="267" r:id="rId5"/>
    <p:sldId id="268" r:id="rId6"/>
    <p:sldId id="269" r:id="rId7"/>
    <p:sldId id="284" r:id="rId8"/>
    <p:sldId id="285" r:id="rId9"/>
    <p:sldId id="288" r:id="rId10"/>
    <p:sldId id="289" r:id="rId11"/>
    <p:sldId id="290" r:id="rId12"/>
    <p:sldId id="291" r:id="rId13"/>
    <p:sldId id="292" r:id="rId14"/>
    <p:sldId id="287" r:id="rId15"/>
    <p:sldId id="277" r:id="rId16"/>
    <p:sldId id="293" r:id="rId17"/>
    <p:sldId id="28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11C36"/>
    <a:srgbClr val="122039"/>
    <a:srgbClr val="1F1F66"/>
    <a:srgbClr val="111D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p:restoredTop sz="87956" autoAdjust="0"/>
  </p:normalViewPr>
  <p:slideViewPr>
    <p:cSldViewPr snapToGrid="0" snapToObjects="1">
      <p:cViewPr varScale="1">
        <p:scale>
          <a:sx n="81" d="100"/>
          <a:sy n="81" d="100"/>
        </p:scale>
        <p:origin x="728" y="19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C58F8-BDAC-4842-8180-293431591ACC}" type="datetimeFigureOut">
              <a:rPr lang="en-US" smtClean="0"/>
              <a:t>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F787D-F4D1-8A45-A10E-7A89B84B9F24}" type="slidenum">
              <a:rPr lang="en-US" smtClean="0"/>
              <a:t>‹#›</a:t>
            </a:fld>
            <a:endParaRPr lang="en-US"/>
          </a:p>
        </p:txBody>
      </p:sp>
    </p:spTree>
    <p:extLst>
      <p:ext uri="{BB962C8B-B14F-4D97-AF65-F5344CB8AC3E}">
        <p14:creationId xmlns:p14="http://schemas.microsoft.com/office/powerpoint/2010/main" val="4040427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a:t>
            </a:fld>
            <a:endParaRPr lang="en-US"/>
          </a:p>
        </p:txBody>
      </p:sp>
    </p:spTree>
    <p:extLst>
      <p:ext uri="{BB962C8B-B14F-4D97-AF65-F5344CB8AC3E}">
        <p14:creationId xmlns:p14="http://schemas.microsoft.com/office/powerpoint/2010/main" val="37981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13</a:t>
            </a:fld>
            <a:endParaRPr lang="en-US"/>
          </a:p>
        </p:txBody>
      </p:sp>
    </p:spTree>
    <p:extLst>
      <p:ext uri="{BB962C8B-B14F-4D97-AF65-F5344CB8AC3E}">
        <p14:creationId xmlns:p14="http://schemas.microsoft.com/office/powerpoint/2010/main" val="4505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14</a:t>
            </a:fld>
            <a:endParaRPr lang="en-US"/>
          </a:p>
        </p:txBody>
      </p:sp>
    </p:spTree>
    <p:extLst>
      <p:ext uri="{BB962C8B-B14F-4D97-AF65-F5344CB8AC3E}">
        <p14:creationId xmlns:p14="http://schemas.microsoft.com/office/powerpoint/2010/main" val="96548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15</a:t>
            </a:fld>
            <a:endParaRPr lang="en-US"/>
          </a:p>
        </p:txBody>
      </p:sp>
    </p:spTree>
    <p:extLst>
      <p:ext uri="{BB962C8B-B14F-4D97-AF65-F5344CB8AC3E}">
        <p14:creationId xmlns:p14="http://schemas.microsoft.com/office/powerpoint/2010/main" val="18972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17</a:t>
            </a:fld>
            <a:endParaRPr lang="en-US"/>
          </a:p>
        </p:txBody>
      </p:sp>
    </p:spTree>
    <p:extLst>
      <p:ext uri="{BB962C8B-B14F-4D97-AF65-F5344CB8AC3E}">
        <p14:creationId xmlns:p14="http://schemas.microsoft.com/office/powerpoint/2010/main" val="33763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Link to Video</a:t>
            </a:r>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2</a:t>
            </a:fld>
            <a:endParaRPr lang="en-US"/>
          </a:p>
        </p:txBody>
      </p:sp>
    </p:spTree>
    <p:extLst>
      <p:ext uri="{BB962C8B-B14F-4D97-AF65-F5344CB8AC3E}">
        <p14:creationId xmlns:p14="http://schemas.microsoft.com/office/powerpoint/2010/main" val="2119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endParaRPr lang="en-GB" dirty="0">
              <a:latin typeface="Arial" pitchFamily="-1" charset="0"/>
              <a:ea typeface="ＭＳ Ｐゴシック" pitchFamily="-1" charset="-128"/>
              <a:cs typeface="ＭＳ Ｐゴシック" pitchFamily="-1" charset="-128"/>
            </a:endParaRPr>
          </a:p>
        </p:txBody>
      </p:sp>
      <p:sp>
        <p:nvSpPr>
          <p:cNvPr id="43012" name="Slide Number Placeholder 3"/>
          <p:cNvSpPr>
            <a:spLocks noGrp="1"/>
          </p:cNvSpPr>
          <p:nvPr>
            <p:ph type="sldNum" sz="quarter" idx="5"/>
          </p:nvPr>
        </p:nvSpPr>
        <p:spPr>
          <a:noFill/>
        </p:spPr>
        <p:txBody>
          <a:bodyPr/>
          <a:lstStyle/>
          <a:p>
            <a:fld id="{3D814F93-41F7-9F4F-8766-72725D548BA8}" type="slidenum">
              <a:rPr lang="en-US" smtClean="0">
                <a:latin typeface="Arial" pitchFamily="-1" charset="0"/>
              </a:rPr>
              <a:pPr/>
              <a:t>6</a:t>
            </a:fld>
            <a:endParaRPr lang="en-US" smtClean="0">
              <a:latin typeface="Arial" pitchFamily="-1" charset="0"/>
            </a:endParaRPr>
          </a:p>
        </p:txBody>
      </p:sp>
      <p:sp>
        <p:nvSpPr>
          <p:cNvPr id="43013" name="Footer Placeholder 4"/>
          <p:cNvSpPr>
            <a:spLocks noGrp="1"/>
          </p:cNvSpPr>
          <p:nvPr>
            <p:ph type="ftr" sz="quarter" idx="4"/>
          </p:nvPr>
        </p:nvSpPr>
        <p:spPr>
          <a:noFill/>
        </p:spPr>
        <p:txBody>
          <a:bodyPr/>
          <a:lstStyle/>
          <a:p>
            <a:r>
              <a:rPr lang="en-US" smtClean="0">
                <a:latin typeface="Arial" pitchFamily="-1" charset="0"/>
              </a:rPr>
              <a:t>Copyright © 2009 Transform Work UK. All rights reserved.</a:t>
            </a:r>
          </a:p>
        </p:txBody>
      </p:sp>
    </p:spTree>
    <p:extLst>
      <p:ext uri="{BB962C8B-B14F-4D97-AF65-F5344CB8AC3E}">
        <p14:creationId xmlns:p14="http://schemas.microsoft.com/office/powerpoint/2010/main" val="204694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 1:</a:t>
            </a:r>
          </a:p>
          <a:p>
            <a:r>
              <a:rPr lang="en-US" dirty="0" smtClean="0"/>
              <a:t>Taken to a foreign land, forced to learn new language and customs</a:t>
            </a:r>
          </a:p>
          <a:p>
            <a:r>
              <a:rPr lang="en-US" dirty="0" smtClean="0"/>
              <a:t>Had their names changed </a:t>
            </a:r>
          </a:p>
          <a:p>
            <a:r>
              <a:rPr lang="en-US" dirty="0" err="1" smtClean="0"/>
              <a:t>Placecof</a:t>
            </a:r>
            <a:r>
              <a:rPr lang="en-US" dirty="0" smtClean="0"/>
              <a:t> work kings palace</a:t>
            </a:r>
          </a:p>
          <a:p>
            <a:r>
              <a:rPr lang="en-US" dirty="0" smtClean="0"/>
              <a:t>Education to last 3 years</a:t>
            </a:r>
          </a:p>
          <a:p>
            <a:r>
              <a:rPr lang="en-US" dirty="0" smtClean="0"/>
              <a:t/>
            </a:r>
            <a:br>
              <a:rPr lang="en-US" dirty="0" smtClean="0"/>
            </a:br>
            <a:endParaRPr lang="en-US" dirty="0" smtClean="0"/>
          </a:p>
          <a:p>
            <a:r>
              <a:rPr lang="en-US" dirty="0" smtClean="0"/>
              <a:t>Daniel was uncomfortable about the clash between his faith and the way of the foreigners in regard to the food they were given, but rather than complain they engaged with management and found a way that was better for his manager, the king and the </a:t>
            </a:r>
            <a:r>
              <a:rPr lang="en-US" dirty="0" err="1" smtClean="0"/>
              <a:t>organisation</a:t>
            </a:r>
            <a:r>
              <a:rPr lang="en-US" dirty="0" smtClean="0"/>
              <a:t>.</a:t>
            </a:r>
          </a:p>
          <a:p>
            <a:r>
              <a:rPr lang="en-US" dirty="0" smtClean="0"/>
              <a:t>It wasn't an ultimatum - but asked manager to test the approach.</a:t>
            </a:r>
          </a:p>
          <a:p>
            <a:r>
              <a:rPr lang="en-US" dirty="0" smtClean="0"/>
              <a:t>They excelled at their work - and were 10x better than anyone else in their </a:t>
            </a:r>
            <a:r>
              <a:rPr lang="en-US" dirty="0" err="1" smtClean="0"/>
              <a:t>organisation</a:t>
            </a:r>
            <a:r>
              <a:rPr lang="en-US" dirty="0" smtClean="0"/>
              <a:t>.  That skill came from God who they put first.</a:t>
            </a:r>
          </a:p>
          <a:p>
            <a:r>
              <a:rPr lang="en-US" dirty="0" smtClean="0"/>
              <a:t/>
            </a:r>
            <a:br>
              <a:rPr lang="en-US" dirty="0" smtClean="0"/>
            </a:br>
            <a:endParaRPr lang="en-US" dirty="0" smtClean="0"/>
          </a:p>
          <a:p>
            <a:r>
              <a:rPr lang="en-US" dirty="0" smtClean="0"/>
              <a:t>Daniel 2:</a:t>
            </a:r>
          </a:p>
          <a:p>
            <a:r>
              <a:rPr lang="en-US" dirty="0" smtClean="0"/>
              <a:t>The boss (king) - the enemy... - has a problem.  Daniel gets together with his friends to pray about it.  God gives them the answer and because of their previous reputation in how they conducted themselves at work their immediate manager </a:t>
            </a:r>
            <a:r>
              <a:rPr lang="en-US" dirty="0" err="1" smtClean="0"/>
              <a:t>Arioch</a:t>
            </a:r>
            <a:r>
              <a:rPr lang="en-US" dirty="0" smtClean="0"/>
              <a:t>, he was willing to recommend they see the king with the solution.</a:t>
            </a:r>
          </a:p>
          <a:p>
            <a:r>
              <a:rPr lang="en-US" dirty="0" smtClean="0"/>
              <a:t/>
            </a:r>
            <a:br>
              <a:rPr lang="en-US" dirty="0" smtClean="0"/>
            </a:br>
            <a:endParaRPr lang="en-US" dirty="0" smtClean="0"/>
          </a:p>
          <a:p>
            <a:r>
              <a:rPr lang="en-US" dirty="0" smtClean="0"/>
              <a:t>This would never have happened if they had kept quiet or taken a stance that complained about their unfair situation - which would be quite right.  But they saw the bigger picture.  Their workplace was a place they had been appointed by almighty God - and the same is true of our workplace situations.</a:t>
            </a:r>
          </a:p>
          <a:p>
            <a:r>
              <a:rPr lang="en-US" dirty="0" smtClean="0"/>
              <a:t/>
            </a:r>
            <a:br>
              <a:rPr lang="en-US" dirty="0" smtClean="0"/>
            </a:br>
            <a:endParaRPr lang="en-US" dirty="0" smtClean="0"/>
          </a:p>
          <a:p>
            <a:r>
              <a:rPr lang="en-US" dirty="0" smtClean="0"/>
              <a:t>So what lessons can we learn from Daniel and how can we apply them to our modern day workplace?</a:t>
            </a:r>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7</a:t>
            </a:fld>
            <a:endParaRPr lang="en-US"/>
          </a:p>
        </p:txBody>
      </p:sp>
    </p:spTree>
    <p:extLst>
      <p:ext uri="{BB962C8B-B14F-4D97-AF65-F5344CB8AC3E}">
        <p14:creationId xmlns:p14="http://schemas.microsoft.com/office/powerpoint/2010/main" val="164381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8</a:t>
            </a:fld>
            <a:endParaRPr lang="en-US"/>
          </a:p>
        </p:txBody>
      </p:sp>
    </p:spTree>
    <p:extLst>
      <p:ext uri="{BB962C8B-B14F-4D97-AF65-F5344CB8AC3E}">
        <p14:creationId xmlns:p14="http://schemas.microsoft.com/office/powerpoint/2010/main" val="44761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9</a:t>
            </a:fld>
            <a:endParaRPr lang="en-US"/>
          </a:p>
        </p:txBody>
      </p:sp>
    </p:spTree>
    <p:extLst>
      <p:ext uri="{BB962C8B-B14F-4D97-AF65-F5344CB8AC3E}">
        <p14:creationId xmlns:p14="http://schemas.microsoft.com/office/powerpoint/2010/main" val="210176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10</a:t>
            </a:fld>
            <a:endParaRPr lang="en-US"/>
          </a:p>
        </p:txBody>
      </p:sp>
    </p:spTree>
    <p:extLst>
      <p:ext uri="{BB962C8B-B14F-4D97-AF65-F5344CB8AC3E}">
        <p14:creationId xmlns:p14="http://schemas.microsoft.com/office/powerpoint/2010/main" val="78279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11</a:t>
            </a:fld>
            <a:endParaRPr lang="en-US"/>
          </a:p>
        </p:txBody>
      </p:sp>
    </p:spTree>
    <p:extLst>
      <p:ext uri="{BB962C8B-B14F-4D97-AF65-F5344CB8AC3E}">
        <p14:creationId xmlns:p14="http://schemas.microsoft.com/office/powerpoint/2010/main" val="192040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12</a:t>
            </a:fld>
            <a:endParaRPr lang="en-US"/>
          </a:p>
        </p:txBody>
      </p:sp>
    </p:spTree>
    <p:extLst>
      <p:ext uri="{BB962C8B-B14F-4D97-AF65-F5344CB8AC3E}">
        <p14:creationId xmlns:p14="http://schemas.microsoft.com/office/powerpoint/2010/main" val="213065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090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556922"/>
            <a:ext cx="6400800" cy="1752600"/>
          </a:xfrm>
        </p:spPr>
        <p:txBody>
          <a:bodyPr/>
          <a:lstStyle>
            <a:lvl1pPr marL="0" indent="0" algn="ctr">
              <a:buNone/>
              <a:defRPr i="1">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092581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8517" cy="1143000"/>
          </a:xfrm>
        </p:spPr>
        <p:txBody>
          <a:bodyPr/>
          <a:lstStyle/>
          <a:p>
            <a:r>
              <a:rPr lang="en-GB" smtClean="0"/>
              <a:t>Click to edit Master title style</a:t>
            </a:r>
            <a:endParaRPr lang="en-US"/>
          </a:p>
        </p:txBody>
      </p:sp>
      <p:sp>
        <p:nvSpPr>
          <p:cNvPr id="3" name="Content Placeholder 2"/>
          <p:cNvSpPr>
            <a:spLocks noGrp="1"/>
          </p:cNvSpPr>
          <p:nvPr>
            <p:ph idx="1"/>
          </p:nvPr>
        </p:nvSpPr>
        <p:spPr>
          <a:xfrm>
            <a:off x="457200" y="1736699"/>
            <a:ext cx="8229600" cy="398408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2"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26123885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2"/>
            <a:ext cx="4038600" cy="406619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600" cy="406619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260284886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57201" y="2174875"/>
            <a:ext cx="4040188" cy="35084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5084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9284066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4522361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6"/>
          </a:xfrm>
          <a:prstGeom prst="rect">
            <a:avLst/>
          </a:prstGeom>
        </p:spPr>
        <p:txBody>
          <a:bodyPr/>
          <a:lstStyle/>
          <a:p>
            <a:fld id="{10181098-F112-CB4B-AFCC-F0C2848E7A00}" type="datetimeFigureOut">
              <a:rPr lang="en-US" smtClean="0"/>
              <a:t>10/20/16</a:t>
            </a:fld>
            <a:endParaRPr lang="en-US"/>
          </a:p>
        </p:txBody>
      </p:sp>
      <p:sp>
        <p:nvSpPr>
          <p:cNvPr id="3" name="Footer Placeholder 2"/>
          <p:cNvSpPr>
            <a:spLocks noGrp="1"/>
          </p:cNvSpPr>
          <p:nvPr>
            <p:ph type="ftr" sz="quarter" idx="11"/>
          </p:nvPr>
        </p:nvSpPr>
        <p:spPr>
          <a:xfrm>
            <a:off x="3124200" y="6356350"/>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6"/>
          </a:xfrm>
          <a:prstGeom prst="rect">
            <a:avLst/>
          </a:prstGeom>
        </p:spPr>
        <p:txBody>
          <a:bodyPr/>
          <a:lstStyle/>
          <a:p>
            <a:fld id="{6ED3766E-0389-5449-81FA-6B68697F56F3}" type="slidenum">
              <a:rPr lang="en-US" smtClean="0"/>
              <a:t>‹#›</a:t>
            </a:fld>
            <a:endParaRPr lang="en-US"/>
          </a:p>
        </p:txBody>
      </p:sp>
    </p:spTree>
    <p:extLst>
      <p:ext uri="{BB962C8B-B14F-4D97-AF65-F5344CB8AC3E}">
        <p14:creationId xmlns:p14="http://schemas.microsoft.com/office/powerpoint/2010/main" val="15190947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6"/>
          </a:xfrm>
          <a:prstGeom prst="rect">
            <a:avLst/>
          </a:prstGeom>
        </p:spPr>
        <p:txBody>
          <a:bodyPr/>
          <a:lstStyle/>
          <a:p>
            <a:fld id="{10181098-F112-CB4B-AFCC-F0C2848E7A00}" type="datetimeFigureOut">
              <a:rPr lang="en-US" smtClean="0"/>
              <a:t>10/20/16</a:t>
            </a:fld>
            <a:endParaRPr lang="en-US"/>
          </a:p>
        </p:txBody>
      </p:sp>
      <p:sp>
        <p:nvSpPr>
          <p:cNvPr id="6" name="Footer Placeholder 5"/>
          <p:cNvSpPr>
            <a:spLocks noGrp="1"/>
          </p:cNvSpPr>
          <p:nvPr>
            <p:ph type="ftr" sz="quarter" idx="11"/>
          </p:nvPr>
        </p:nvSpPr>
        <p:spPr>
          <a:xfrm>
            <a:off x="3124200" y="6356350"/>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6"/>
          </a:xfrm>
          <a:prstGeom prst="rect">
            <a:avLst/>
          </a:prstGeom>
        </p:spPr>
        <p:txBody>
          <a:bodyPr/>
          <a:lstStyle/>
          <a:p>
            <a:fld id="{6ED3766E-0389-5449-81FA-6B68697F56F3}" type="slidenum">
              <a:rPr lang="en-US" smtClean="0"/>
              <a:t>‹#›</a:t>
            </a:fld>
            <a:endParaRPr lang="en-US"/>
          </a:p>
        </p:txBody>
      </p:sp>
    </p:spTree>
    <p:extLst>
      <p:ext uri="{BB962C8B-B14F-4D97-AF65-F5344CB8AC3E}">
        <p14:creationId xmlns:p14="http://schemas.microsoft.com/office/powerpoint/2010/main" val="35364664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46917"/>
            <a:ext cx="5486400" cy="566738"/>
          </a:xfr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373414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913655"/>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8"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322061757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75" descr="title-line"/>
          <p:cNvPicPr>
            <a:picLocks noChangeAspect="1" noChangeArrowheads="1"/>
          </p:cNvPicPr>
          <p:nvPr userDrawn="1"/>
        </p:nvPicPr>
        <p:blipFill>
          <a:blip r:embed="rId2"/>
          <a:srcRect/>
          <a:stretch>
            <a:fillRect/>
          </a:stretch>
        </p:blipFill>
        <p:spPr bwMode="auto">
          <a:xfrm>
            <a:off x="685800" y="533400"/>
            <a:ext cx="6946900" cy="5599113"/>
          </a:xfrm>
          <a:prstGeom prst="rect">
            <a:avLst/>
          </a:prstGeom>
          <a:noFill/>
          <a:ln w="9525">
            <a:noFill/>
            <a:miter lim="800000"/>
            <a:headEnd/>
            <a:tailEnd/>
          </a:ln>
        </p:spPr>
      </p:pic>
      <p:pic>
        <p:nvPicPr>
          <p:cNvPr id="3" name="Picture 98" descr="TransformWorkMASTERnotagline"/>
          <p:cNvPicPr>
            <a:picLocks noChangeAspect="1" noChangeArrowheads="1"/>
          </p:cNvPicPr>
          <p:nvPr userDrawn="1"/>
        </p:nvPicPr>
        <p:blipFill>
          <a:blip r:embed="rId3"/>
          <a:srcRect l="22176" t="29832" r="25031" b="38907"/>
          <a:stretch>
            <a:fillRect/>
          </a:stretch>
        </p:blipFill>
        <p:spPr bwMode="auto">
          <a:xfrm>
            <a:off x="6629400" y="177800"/>
            <a:ext cx="1676400" cy="701675"/>
          </a:xfrm>
          <a:prstGeom prst="rect">
            <a:avLst/>
          </a:prstGeom>
          <a:noFill/>
          <a:ln w="9525">
            <a:noFill/>
            <a:miter lim="800000"/>
            <a:headEnd/>
            <a:tailEnd/>
          </a:ln>
        </p:spPr>
      </p:pic>
    </p:spTree>
    <p:extLst>
      <p:ext uri="{BB962C8B-B14F-4D97-AF65-F5344CB8AC3E}">
        <p14:creationId xmlns:p14="http://schemas.microsoft.com/office/powerpoint/2010/main" val="172328751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816991" cy="1143000"/>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736700"/>
            <a:ext cx="8229600" cy="3957354"/>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Oval 8"/>
          <p:cNvSpPr/>
          <p:nvPr userDrawn="1"/>
        </p:nvSpPr>
        <p:spPr>
          <a:xfrm>
            <a:off x="6850966" y="-1439544"/>
            <a:ext cx="3181823" cy="2808275"/>
          </a:xfrm>
          <a:prstGeom prst="ellipse">
            <a:avLst/>
          </a:prstGeom>
          <a:noFill/>
          <a:ln w="1143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7" name="Group 6"/>
          <p:cNvGrpSpPr/>
          <p:nvPr userDrawn="1"/>
        </p:nvGrpSpPr>
        <p:grpSpPr>
          <a:xfrm>
            <a:off x="-60480" y="5805900"/>
            <a:ext cx="9374584" cy="1052101"/>
            <a:chOff x="-60480" y="5805900"/>
            <a:chExt cx="9374584" cy="1052101"/>
          </a:xfrm>
        </p:grpSpPr>
        <p:sp>
          <p:nvSpPr>
            <p:cNvPr id="8" name="Rectangle 7"/>
            <p:cNvSpPr/>
            <p:nvPr/>
          </p:nvSpPr>
          <p:spPr>
            <a:xfrm>
              <a:off x="-60480" y="5805900"/>
              <a:ext cx="9374584" cy="1052101"/>
            </a:xfrm>
            <a:prstGeom prst="rect">
              <a:avLst/>
            </a:prstGeom>
            <a:solidFill>
              <a:srgbClr val="111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89915" y="5948470"/>
              <a:ext cx="3566160" cy="700192"/>
            </a:xfrm>
            <a:prstGeom prst="rect">
              <a:avLst/>
            </a:prstGeom>
          </p:spPr>
          <p:txBody>
            <a:bodyPr wrap="square">
              <a:spAutoFit/>
            </a:bodyPr>
            <a:lstStyle/>
            <a:p>
              <a:pPr algn="ctr">
                <a:spcAft>
                  <a:spcPts val="900"/>
                </a:spcAft>
              </a:pPr>
              <a:r>
                <a:rPr lang="en-US" sz="2000" b="1" dirty="0" smtClean="0">
                  <a:solidFill>
                    <a:schemeClr val="bg1"/>
                  </a:solidFill>
                </a:rPr>
                <a:t>www.transformworkuk.org</a:t>
              </a:r>
              <a:endParaRPr lang="en-US" sz="2000" b="1" dirty="0">
                <a:solidFill>
                  <a:schemeClr val="bg1"/>
                </a:solidFill>
              </a:endParaRPr>
            </a:p>
            <a:p>
              <a:pPr algn="ctr"/>
              <a:r>
                <a:rPr lang="en-US" sz="1200" b="1" dirty="0">
                  <a:solidFill>
                    <a:schemeClr val="bg1"/>
                  </a:solidFill>
                </a:rPr>
                <a:t>Registered Charity No. 1120053</a:t>
              </a:r>
            </a:p>
          </p:txBody>
        </p:sp>
        <p:cxnSp>
          <p:nvCxnSpPr>
            <p:cNvPr id="13" name="Straight Connector 12"/>
            <p:cNvCxnSpPr/>
            <p:nvPr/>
          </p:nvCxnSpPr>
          <p:spPr>
            <a:xfrm>
              <a:off x="-60480" y="5805900"/>
              <a:ext cx="9374584"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4344093" y="6032878"/>
              <a:ext cx="4145760" cy="584775"/>
            </a:xfrm>
            <a:prstGeom prst="rect">
              <a:avLst/>
            </a:prstGeom>
          </p:spPr>
          <p:txBody>
            <a:bodyPr wrap="square">
              <a:spAutoFit/>
            </a:bodyPr>
            <a:lstStyle/>
            <a:p>
              <a:pPr algn="ctr">
                <a:spcAft>
                  <a:spcPts val="900"/>
                </a:spcAft>
              </a:pPr>
              <a:r>
                <a:rPr lang="en-US" sz="1600" b="1" i="1" dirty="0" smtClean="0">
                  <a:solidFill>
                    <a:schemeClr val="bg1"/>
                  </a:solidFill>
                </a:rPr>
                <a:t>National</a:t>
              </a:r>
              <a:r>
                <a:rPr lang="en-US" sz="1600" b="1" i="1" baseline="0" dirty="0" smtClean="0">
                  <a:solidFill>
                    <a:schemeClr val="bg1"/>
                  </a:solidFill>
                </a:rPr>
                <a:t> C</a:t>
              </a:r>
              <a:r>
                <a:rPr lang="en-US" sz="1600" b="1" i="1" dirty="0" smtClean="0">
                  <a:solidFill>
                    <a:schemeClr val="bg1"/>
                  </a:solidFill>
                </a:rPr>
                <a:t>onference</a:t>
              </a:r>
              <a:r>
                <a:rPr lang="en-US" sz="1600" b="1" i="1" baseline="0" dirty="0" smtClean="0">
                  <a:solidFill>
                    <a:schemeClr val="bg1"/>
                  </a:solidFill>
                </a:rPr>
                <a:t> 2016:  </a:t>
              </a:r>
              <a:r>
                <a:rPr lang="en-US" sz="1600" b="1" i="1" dirty="0" smtClean="0">
                  <a:solidFill>
                    <a:schemeClr val="bg1"/>
                  </a:solidFill>
                </a:rPr>
                <a:t>How</a:t>
              </a:r>
              <a:r>
                <a:rPr lang="en-US" sz="1600" b="1" i="1" baseline="0" dirty="0" smtClean="0">
                  <a:solidFill>
                    <a:schemeClr val="bg1"/>
                  </a:solidFill>
                </a:rPr>
                <a:t> God Uses Christian Groups to Transform the  Workplace </a:t>
              </a:r>
              <a:endParaRPr lang="en-US" sz="1050" b="1" i="1" dirty="0">
                <a:solidFill>
                  <a:schemeClr val="bg1"/>
                </a:solidFill>
              </a:endParaRPr>
            </a:p>
          </p:txBody>
        </p:sp>
      </p:grpSp>
      <p:pic>
        <p:nvPicPr>
          <p:cNvPr id="15" name="Picture 14" descr="TWUK Logo HQ cutout.psd"/>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91902" y="222822"/>
            <a:ext cx="1622842" cy="659764"/>
          </a:xfrm>
          <a:prstGeom prst="rect">
            <a:avLst/>
          </a:prstGeom>
        </p:spPr>
      </p:pic>
    </p:spTree>
    <p:extLst>
      <p:ext uri="{BB962C8B-B14F-4D97-AF65-F5344CB8AC3E}">
        <p14:creationId xmlns:p14="http://schemas.microsoft.com/office/powerpoint/2010/main" val="156942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algn="ctr" defTabSz="3429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hyperlink" Target="file:///Users\michaelcoveney\Desktop\TWUK%20Stuff\AGM%20Conference\Presentations\6%20Elevator_Evangelist-Sermon_Spice.mp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91200"/>
          </a:xfrm>
          <a:prstGeom prst="rect">
            <a:avLst/>
          </a:prstGeom>
        </p:spPr>
      </p:pic>
      <p:grpSp>
        <p:nvGrpSpPr>
          <p:cNvPr id="5" name="Group 4"/>
          <p:cNvGrpSpPr/>
          <p:nvPr/>
        </p:nvGrpSpPr>
        <p:grpSpPr>
          <a:xfrm>
            <a:off x="6528816" y="36576"/>
            <a:ext cx="2590636" cy="1280160"/>
            <a:chOff x="6528816" y="36576"/>
            <a:chExt cx="2590636" cy="1280160"/>
          </a:xfrm>
        </p:grpSpPr>
        <p:sp>
          <p:nvSpPr>
            <p:cNvPr id="6" name="Rounded Rectangle 5"/>
            <p:cNvSpPr/>
            <p:nvPr/>
          </p:nvSpPr>
          <p:spPr>
            <a:xfrm>
              <a:off x="6528816" y="36576"/>
              <a:ext cx="2590636" cy="1280160"/>
            </a:xfrm>
            <a:prstGeom prst="roundRect">
              <a:avLst/>
            </a:prstGeom>
            <a:solidFill>
              <a:schemeClr val="bg1">
                <a:alpha val="76000"/>
              </a:schemeClr>
            </a:solidFill>
            <a:ln>
              <a:noFill/>
            </a:ln>
            <a:effectLst>
              <a:outerShdw blurRad="40000" dist="23000" dir="5400000" rotWithShape="0">
                <a:srgbClr val="000000">
                  <a:alpha val="3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TWUK Logo HQ cutout.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81814"/>
              <a:ext cx="2041996" cy="830171"/>
            </a:xfrm>
            <a:prstGeom prst="rect">
              <a:avLst/>
            </a:prstGeom>
          </p:spPr>
        </p:pic>
      </p:grpSp>
      <p:sp>
        <p:nvSpPr>
          <p:cNvPr id="9" name="Rounded Rectangle 8"/>
          <p:cNvSpPr/>
          <p:nvPr/>
        </p:nvSpPr>
        <p:spPr>
          <a:xfrm>
            <a:off x="685800" y="1795084"/>
            <a:ext cx="7772400" cy="1976816"/>
          </a:xfrm>
          <a:prstGeom prst="roundRect">
            <a:avLst/>
          </a:prstGeom>
          <a:solidFill>
            <a:schemeClr val="bg1">
              <a:alpha val="76000"/>
            </a:schemeClr>
          </a:solidFill>
          <a:ln>
            <a:noFill/>
          </a:ln>
          <a:effectLst>
            <a:outerShdw blurRad="40000" dist="23000" dir="5400000" rotWithShape="0">
              <a:srgbClr val="000000">
                <a:alpha val="3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2139605"/>
            <a:ext cx="7772400" cy="1287774"/>
          </a:xfrm>
        </p:spPr>
        <p:txBody>
          <a:bodyPr/>
          <a:lstStyle/>
          <a:p>
            <a:r>
              <a:rPr lang="en-GB" sz="4000" b="1" dirty="0"/>
              <a:t>Being a Christian in the Workplace</a:t>
            </a:r>
            <a:br>
              <a:rPr lang="en-GB" sz="4000" b="1" dirty="0"/>
            </a:br>
            <a:r>
              <a:rPr lang="en-GB" sz="3200" i="1" dirty="0">
                <a:latin typeface="Arial" pitchFamily="-1" charset="0"/>
                <a:ea typeface="ＭＳ Ｐゴシック" pitchFamily="-1" charset="-128"/>
                <a:cs typeface="ＭＳ Ｐゴシック" pitchFamily="-1" charset="-128"/>
              </a:rPr>
              <a:t>- without appearing weird!</a:t>
            </a:r>
            <a:endParaRPr lang="en-GB" sz="3200" b="1" dirty="0"/>
          </a:p>
        </p:txBody>
      </p:sp>
      <p:sp>
        <p:nvSpPr>
          <p:cNvPr id="10" name="Rounded Rectangle 9"/>
          <p:cNvSpPr/>
          <p:nvPr/>
        </p:nvSpPr>
        <p:spPr>
          <a:xfrm>
            <a:off x="2076450" y="3867150"/>
            <a:ext cx="5105400" cy="1548647"/>
          </a:xfrm>
          <a:prstGeom prst="roundRect">
            <a:avLst/>
          </a:prstGeom>
          <a:solidFill>
            <a:schemeClr val="bg1">
              <a:alpha val="76000"/>
            </a:schemeClr>
          </a:solidFill>
          <a:ln>
            <a:noFill/>
          </a:ln>
          <a:effectLst>
            <a:outerShdw blurRad="40000" dist="23000" dir="5400000" rotWithShape="0">
              <a:srgbClr val="000000">
                <a:alpha val="3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Subtitle 6"/>
          <p:cNvSpPr>
            <a:spLocks noGrp="1"/>
          </p:cNvSpPr>
          <p:nvPr>
            <p:ph type="subTitle" idx="1"/>
          </p:nvPr>
        </p:nvSpPr>
        <p:spPr>
          <a:xfrm>
            <a:off x="1371600" y="4116420"/>
            <a:ext cx="6400800" cy="1204127"/>
          </a:xfrm>
        </p:spPr>
        <p:txBody>
          <a:bodyPr>
            <a:normAutofit/>
          </a:bodyPr>
          <a:lstStyle/>
          <a:p>
            <a:r>
              <a:rPr lang="en-GB" sz="2800" b="1" dirty="0" smtClean="0">
                <a:solidFill>
                  <a:schemeClr val="tx1"/>
                </a:solidFill>
              </a:rPr>
              <a:t>Michael Coveney</a:t>
            </a:r>
          </a:p>
          <a:p>
            <a:r>
              <a:rPr lang="en-GB" sz="2800" b="1" dirty="0" smtClean="0">
                <a:solidFill>
                  <a:schemeClr val="tx1"/>
                </a:solidFill>
              </a:rPr>
              <a:t>Transform Work UK </a:t>
            </a:r>
          </a:p>
        </p:txBody>
      </p:sp>
    </p:spTree>
    <p:extLst>
      <p:ext uri="{BB962C8B-B14F-4D97-AF65-F5344CB8AC3E}">
        <p14:creationId xmlns:p14="http://schemas.microsoft.com/office/powerpoint/2010/main" val="150199619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a:t>7 Steps to Transforming the Workplace</a:t>
            </a:r>
          </a:p>
        </p:txBody>
      </p:sp>
      <p:sp>
        <p:nvSpPr>
          <p:cNvPr id="3" name="Content Placeholder 2"/>
          <p:cNvSpPr>
            <a:spLocks noGrp="1"/>
          </p:cNvSpPr>
          <p:nvPr>
            <p:ph idx="1"/>
          </p:nvPr>
        </p:nvSpPr>
        <p:spPr>
          <a:xfrm>
            <a:off x="457200" y="1601235"/>
            <a:ext cx="8229600" cy="3984084"/>
          </a:xfrm>
        </p:spPr>
        <p:txBody>
          <a:bodyPr>
            <a:noAutofit/>
          </a:bodyPr>
          <a:lstStyle/>
          <a:p>
            <a:pPr marL="457200" indent="-457200">
              <a:buFont typeface="+mj-lt"/>
              <a:buAutoNum type="arabicPeriod"/>
            </a:pPr>
            <a:r>
              <a:rPr lang="en-GB" sz="2000" dirty="0"/>
              <a:t>R</a:t>
            </a:r>
            <a:r>
              <a:rPr lang="en-US" sz="2000" dirty="0" err="1"/>
              <a:t>ecognise</a:t>
            </a:r>
            <a:r>
              <a:rPr lang="en-US" sz="2000" dirty="0"/>
              <a:t> that your workplace is your mission field</a:t>
            </a:r>
          </a:p>
          <a:p>
            <a:pPr marL="457200" indent="-457200">
              <a:buFont typeface="+mj-lt"/>
              <a:buAutoNum type="arabicPeriod"/>
            </a:pPr>
            <a:r>
              <a:rPr lang="en-US" sz="2000" dirty="0" smtClean="0"/>
              <a:t>Make contact with other Christians where you work</a:t>
            </a:r>
          </a:p>
          <a:p>
            <a:pPr marL="457200" indent="-457200">
              <a:buFont typeface="+mj-lt"/>
              <a:buAutoNum type="arabicPeriod"/>
            </a:pPr>
            <a:r>
              <a:rPr lang="en-US" sz="2000" dirty="0" smtClean="0"/>
              <a:t>Meet and pray </a:t>
            </a:r>
            <a:r>
              <a:rPr lang="en-US" sz="2000" dirty="0"/>
              <a:t>regularly for your </a:t>
            </a:r>
            <a:r>
              <a:rPr lang="en-US" sz="2000" dirty="0" err="1"/>
              <a:t>organisation</a:t>
            </a:r>
            <a:r>
              <a:rPr lang="en-US" sz="2000" dirty="0"/>
              <a:t>.  </a:t>
            </a:r>
          </a:p>
          <a:p>
            <a:pPr marL="757238" lvl="1" indent="-457200"/>
            <a:r>
              <a:rPr lang="en-GB" dirty="0" smtClean="0"/>
              <a:t>Does the organisation have a prayer room?</a:t>
            </a:r>
          </a:p>
          <a:p>
            <a:pPr marL="757238" lvl="1" indent="-457200"/>
            <a:r>
              <a:rPr lang="en-GB" dirty="0" smtClean="0"/>
              <a:t>Is there a multi- faith forum</a:t>
            </a:r>
          </a:p>
          <a:p>
            <a:pPr marL="757238" lvl="1" indent="-457200"/>
            <a:r>
              <a:rPr lang="en-US" dirty="0" smtClean="0"/>
              <a:t>At </a:t>
            </a:r>
            <a:r>
              <a:rPr lang="en-US" dirty="0"/>
              <a:t>the same time be the best employees you can be .  Remember your work should be as unto </a:t>
            </a:r>
            <a:r>
              <a:rPr lang="en-US" dirty="0" smtClean="0"/>
              <a:t>Jesus</a:t>
            </a:r>
            <a:endParaRPr lang="en-US" dirty="0"/>
          </a:p>
        </p:txBody>
      </p:sp>
      <p:pic>
        <p:nvPicPr>
          <p:cNvPr id="3074" name="Picture 2" descr="mage result for prayer room"/>
          <p:cNvPicPr>
            <a:picLocks noChangeAspect="1" noChangeArrowheads="1"/>
          </p:cNvPicPr>
          <p:nvPr/>
        </p:nvPicPr>
        <p:blipFill rotWithShape="1">
          <a:blip r:embed="rId3">
            <a:extLst>
              <a:ext uri="{28A0092B-C50C-407E-A947-70E740481C1C}">
                <a14:useLocalDpi xmlns:a14="http://schemas.microsoft.com/office/drawing/2010/main" val="0"/>
              </a:ext>
            </a:extLst>
          </a:blip>
          <a:srcRect l="6318" t="22511" r="7449" b="14718"/>
          <a:stretch/>
        </p:blipFill>
        <p:spPr bwMode="auto">
          <a:xfrm>
            <a:off x="4504572" y="3810110"/>
            <a:ext cx="3342290" cy="177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7758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a:t>7 Steps to Transforming the Workplace</a:t>
            </a:r>
          </a:p>
        </p:txBody>
      </p:sp>
      <p:sp>
        <p:nvSpPr>
          <p:cNvPr id="3" name="Content Placeholder 2"/>
          <p:cNvSpPr>
            <a:spLocks noGrp="1"/>
          </p:cNvSpPr>
          <p:nvPr>
            <p:ph idx="1"/>
          </p:nvPr>
        </p:nvSpPr>
        <p:spPr>
          <a:xfrm>
            <a:off x="457200" y="2317527"/>
            <a:ext cx="4745421" cy="2542574"/>
          </a:xfrm>
        </p:spPr>
        <p:txBody>
          <a:bodyPr>
            <a:noAutofit/>
          </a:bodyPr>
          <a:lstStyle/>
          <a:p>
            <a:pPr marL="457200" indent="-457200">
              <a:buFont typeface="+mj-lt"/>
              <a:buAutoNum type="arabicPeriod"/>
            </a:pPr>
            <a:endParaRPr lang="en-US" sz="2000" dirty="0" smtClean="0"/>
          </a:p>
          <a:p>
            <a:pPr marL="457200" indent="-457200">
              <a:buFont typeface="+mj-lt"/>
              <a:buAutoNum type="arabicPeriod" startAt="4"/>
            </a:pPr>
            <a:r>
              <a:rPr lang="en-US" sz="2000" dirty="0" smtClean="0"/>
              <a:t>Get your group </a:t>
            </a:r>
            <a:r>
              <a:rPr lang="en-US" sz="2000" dirty="0" err="1"/>
              <a:t>recognised</a:t>
            </a:r>
            <a:r>
              <a:rPr lang="en-US" sz="2000" dirty="0"/>
              <a:t> as a staff </a:t>
            </a:r>
            <a:r>
              <a:rPr lang="en-US" sz="2000" dirty="0" smtClean="0"/>
              <a:t>network</a:t>
            </a:r>
          </a:p>
          <a:p>
            <a:pPr lvl="1"/>
            <a:r>
              <a:rPr lang="en-US" dirty="0" smtClean="0"/>
              <a:t> </a:t>
            </a:r>
            <a:r>
              <a:rPr lang="en-GB" dirty="0" smtClean="0"/>
              <a:t>Build a business case for being a staff network</a:t>
            </a:r>
          </a:p>
          <a:p>
            <a:pPr lvl="1"/>
            <a:r>
              <a:rPr lang="en-GB" dirty="0" smtClean="0"/>
              <a:t>Use our booklet ‘Starting a Christian Workplace Group’</a:t>
            </a:r>
            <a:endParaRPr lang="en-GB" dirty="0"/>
          </a:p>
          <a:p>
            <a:pPr lvl="1"/>
            <a:r>
              <a:rPr lang="en-US" dirty="0" smtClean="0"/>
              <a:t>Being a staff network gives </a:t>
            </a:r>
            <a:r>
              <a:rPr lang="en-US" dirty="0"/>
              <a:t>you permission to advise the </a:t>
            </a:r>
            <a:r>
              <a:rPr lang="en-US" dirty="0" err="1"/>
              <a:t>organisation</a:t>
            </a:r>
            <a:r>
              <a:rPr lang="en-US" dirty="0"/>
              <a:t>.  Let them know that your purpose is to </a:t>
            </a:r>
            <a:r>
              <a:rPr lang="en-US" dirty="0" smtClean="0"/>
              <a:t>bless/help/support </a:t>
            </a:r>
            <a:r>
              <a:rPr lang="en-US" dirty="0"/>
              <a:t>them</a:t>
            </a:r>
            <a:r>
              <a:rPr lang="en-US" dirty="0" smtClean="0"/>
              <a:t>.</a:t>
            </a:r>
            <a:endParaRPr lang="en-US" dirty="0"/>
          </a:p>
        </p:txBody>
      </p:sp>
      <p:pic>
        <p:nvPicPr>
          <p:cNvPr id="4098" name="Picture 2" descr="mage result for staff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101916"/>
            <a:ext cx="2857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 y="1601235"/>
            <a:ext cx="5975131" cy="3984084"/>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buFont typeface="+mj-lt"/>
              <a:buAutoNum type="arabicPeriod"/>
            </a:pPr>
            <a:r>
              <a:rPr lang="en-GB" sz="2000" dirty="0" smtClean="0"/>
              <a:t>R</a:t>
            </a:r>
            <a:r>
              <a:rPr lang="en-US" sz="2000" dirty="0" err="1" smtClean="0"/>
              <a:t>ecognise</a:t>
            </a:r>
            <a:r>
              <a:rPr lang="en-US" sz="2000" dirty="0" smtClean="0"/>
              <a:t> that your workplace is your mission field</a:t>
            </a:r>
          </a:p>
          <a:p>
            <a:pPr marL="457200" indent="-457200">
              <a:buFont typeface="+mj-lt"/>
              <a:buAutoNum type="arabicPeriod"/>
            </a:pPr>
            <a:r>
              <a:rPr lang="en-US" sz="2000" dirty="0" smtClean="0"/>
              <a:t>Make contact with other Christians where you work</a:t>
            </a:r>
          </a:p>
          <a:p>
            <a:pPr marL="457200" indent="-457200">
              <a:buFont typeface="+mj-lt"/>
              <a:buAutoNum type="arabicPeriod"/>
            </a:pPr>
            <a:r>
              <a:rPr lang="en-US" sz="2000" dirty="0" smtClean="0"/>
              <a:t>Meet and pray regularly for your </a:t>
            </a:r>
            <a:r>
              <a:rPr lang="en-US" sz="2000" dirty="0" err="1" smtClean="0"/>
              <a:t>organisation</a:t>
            </a:r>
            <a:r>
              <a:rPr lang="en-US" sz="2000" dirty="0" smtClean="0"/>
              <a:t>.  </a:t>
            </a:r>
          </a:p>
        </p:txBody>
      </p:sp>
    </p:spTree>
    <p:extLst>
      <p:ext uri="{BB962C8B-B14F-4D97-AF65-F5344CB8AC3E}">
        <p14:creationId xmlns:p14="http://schemas.microsoft.com/office/powerpoint/2010/main" val="78540815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ge result for ch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291" y="2879290"/>
            <a:ext cx="4158484" cy="26487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GB" sz="3200" dirty="0"/>
              <a:t>7 Steps to Transforming the Workplace</a:t>
            </a:r>
          </a:p>
        </p:txBody>
      </p:sp>
      <p:sp>
        <p:nvSpPr>
          <p:cNvPr id="3" name="Content Placeholder 2"/>
          <p:cNvSpPr>
            <a:spLocks noGrp="1"/>
          </p:cNvSpPr>
          <p:nvPr>
            <p:ph idx="1"/>
          </p:nvPr>
        </p:nvSpPr>
        <p:spPr>
          <a:xfrm>
            <a:off x="457200" y="3074272"/>
            <a:ext cx="4256690" cy="2227264"/>
          </a:xfrm>
        </p:spPr>
        <p:txBody>
          <a:bodyPr>
            <a:noAutofit/>
          </a:bodyPr>
          <a:lstStyle/>
          <a:p>
            <a:pPr marL="457200" indent="-457200">
              <a:buFont typeface="+mj-lt"/>
              <a:buAutoNum type="arabicPeriod" startAt="5"/>
            </a:pPr>
            <a:r>
              <a:rPr lang="en-US" sz="2000" dirty="0" smtClean="0"/>
              <a:t>Identify </a:t>
            </a:r>
            <a:r>
              <a:rPr lang="en-US" sz="2000" dirty="0"/>
              <a:t>areas where your group could impact the workplace for the good of stakeholders. </a:t>
            </a:r>
            <a:endParaRPr lang="en-US" sz="2000" dirty="0" smtClean="0"/>
          </a:p>
          <a:p>
            <a:pPr lvl="1"/>
            <a:r>
              <a:rPr lang="en-US" dirty="0" smtClean="0"/>
              <a:t>This </a:t>
            </a:r>
            <a:r>
              <a:rPr lang="en-US" dirty="0"/>
              <a:t>is not about you standing up </a:t>
            </a:r>
            <a:r>
              <a:rPr lang="en-US" dirty="0" smtClean="0"/>
              <a:t>for </a:t>
            </a:r>
            <a:r>
              <a:rPr lang="en-US" dirty="0"/>
              <a:t>your rights, no matter how right you may be.  It's about others.  </a:t>
            </a:r>
            <a:endParaRPr lang="en-US" dirty="0" smtClean="0"/>
          </a:p>
          <a:p>
            <a:pPr lvl="1"/>
            <a:r>
              <a:rPr lang="en-US" dirty="0" smtClean="0"/>
              <a:t>Support </a:t>
            </a:r>
            <a:r>
              <a:rPr lang="en-GB" dirty="0" smtClean="0"/>
              <a:t>the </a:t>
            </a:r>
            <a:r>
              <a:rPr lang="en-US" dirty="0" err="1" smtClean="0"/>
              <a:t>organisations</a:t>
            </a:r>
            <a:r>
              <a:rPr lang="en-US" dirty="0" smtClean="0"/>
              <a:t> adopted charity or choose one such as Christian Aid</a:t>
            </a:r>
          </a:p>
        </p:txBody>
      </p:sp>
      <p:sp>
        <p:nvSpPr>
          <p:cNvPr id="4" name="Content Placeholder 2"/>
          <p:cNvSpPr txBox="1">
            <a:spLocks/>
          </p:cNvSpPr>
          <p:nvPr/>
        </p:nvSpPr>
        <p:spPr>
          <a:xfrm>
            <a:off x="457200" y="1601235"/>
            <a:ext cx="8229600" cy="3984084"/>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buFont typeface="+mj-lt"/>
              <a:buAutoNum type="arabicPeriod"/>
            </a:pPr>
            <a:r>
              <a:rPr lang="en-GB" sz="2000" dirty="0" smtClean="0"/>
              <a:t>R</a:t>
            </a:r>
            <a:r>
              <a:rPr lang="en-US" sz="2000" dirty="0" err="1" smtClean="0"/>
              <a:t>ecognise</a:t>
            </a:r>
            <a:r>
              <a:rPr lang="en-US" sz="2000" dirty="0" smtClean="0"/>
              <a:t> that your workplace is your mission field</a:t>
            </a:r>
          </a:p>
          <a:p>
            <a:pPr marL="457200" indent="-457200">
              <a:buFont typeface="+mj-lt"/>
              <a:buAutoNum type="arabicPeriod"/>
            </a:pPr>
            <a:r>
              <a:rPr lang="en-US" sz="2000" dirty="0" smtClean="0"/>
              <a:t>Make contact with other Christians where you work</a:t>
            </a:r>
          </a:p>
          <a:p>
            <a:pPr marL="457200" indent="-457200">
              <a:buFont typeface="+mj-lt"/>
              <a:buAutoNum type="arabicPeriod"/>
            </a:pPr>
            <a:r>
              <a:rPr lang="en-US" sz="2000" dirty="0" smtClean="0"/>
              <a:t>Meet and pray regularly for your </a:t>
            </a:r>
            <a:r>
              <a:rPr lang="en-US" sz="2000" dirty="0" err="1" smtClean="0"/>
              <a:t>organisation</a:t>
            </a:r>
            <a:r>
              <a:rPr lang="en-US" sz="2000" dirty="0" smtClean="0"/>
              <a:t>.  </a:t>
            </a:r>
          </a:p>
          <a:p>
            <a:pPr marL="457200" indent="-457200">
              <a:buFont typeface="+mj-lt"/>
              <a:buAutoNum type="arabicPeriod"/>
            </a:pPr>
            <a:r>
              <a:rPr lang="en-US" sz="2000" dirty="0" smtClean="0"/>
              <a:t>Get your group </a:t>
            </a:r>
            <a:r>
              <a:rPr lang="en-US" sz="2000" dirty="0" err="1" smtClean="0"/>
              <a:t>recognised</a:t>
            </a:r>
            <a:r>
              <a:rPr lang="en-US" sz="2000" dirty="0" smtClean="0"/>
              <a:t> as a staff network</a:t>
            </a:r>
          </a:p>
        </p:txBody>
      </p:sp>
    </p:spTree>
    <p:extLst>
      <p:ext uri="{BB962C8B-B14F-4D97-AF65-F5344CB8AC3E}">
        <p14:creationId xmlns:p14="http://schemas.microsoft.com/office/powerpoint/2010/main" val="9851211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a:t>7 Steps to Transforming the Workplace</a:t>
            </a:r>
          </a:p>
        </p:txBody>
      </p:sp>
      <p:sp>
        <p:nvSpPr>
          <p:cNvPr id="3" name="Content Placeholder 2"/>
          <p:cNvSpPr>
            <a:spLocks noGrp="1"/>
          </p:cNvSpPr>
          <p:nvPr>
            <p:ph idx="1"/>
          </p:nvPr>
        </p:nvSpPr>
        <p:spPr>
          <a:xfrm>
            <a:off x="457200" y="1601235"/>
            <a:ext cx="8229600" cy="3984084"/>
          </a:xfrm>
        </p:spPr>
        <p:txBody>
          <a:bodyPr>
            <a:noAutofit/>
          </a:bodyPr>
          <a:lstStyle/>
          <a:p>
            <a:pPr marL="457200" indent="-457200">
              <a:buFont typeface="+mj-lt"/>
              <a:buAutoNum type="arabicPeriod"/>
            </a:pPr>
            <a:r>
              <a:rPr lang="en-GB" sz="2000" dirty="0"/>
              <a:t>R</a:t>
            </a:r>
            <a:r>
              <a:rPr lang="en-US" sz="2000" dirty="0" err="1"/>
              <a:t>ecognise</a:t>
            </a:r>
            <a:r>
              <a:rPr lang="en-US" sz="2000" dirty="0"/>
              <a:t> that your workplace is your mission field</a:t>
            </a:r>
          </a:p>
          <a:p>
            <a:pPr marL="457200" indent="-457200">
              <a:buFont typeface="+mj-lt"/>
              <a:buAutoNum type="arabicPeriod"/>
            </a:pPr>
            <a:r>
              <a:rPr lang="en-US" sz="2000" dirty="0" smtClean="0"/>
              <a:t>Make contact with other Christians where you work</a:t>
            </a:r>
          </a:p>
          <a:p>
            <a:pPr marL="457200" indent="-457200">
              <a:buFont typeface="+mj-lt"/>
              <a:buAutoNum type="arabicPeriod"/>
            </a:pPr>
            <a:r>
              <a:rPr lang="en-US" sz="2000" dirty="0" smtClean="0"/>
              <a:t>Meet and pray </a:t>
            </a:r>
            <a:r>
              <a:rPr lang="en-US" sz="2000" dirty="0"/>
              <a:t>regularly for your </a:t>
            </a:r>
            <a:r>
              <a:rPr lang="en-US" sz="2000" dirty="0" err="1"/>
              <a:t>organisation</a:t>
            </a:r>
            <a:r>
              <a:rPr lang="en-US" sz="2000" dirty="0"/>
              <a:t>.  </a:t>
            </a:r>
            <a:endParaRPr lang="en-US" sz="2000" dirty="0" smtClean="0"/>
          </a:p>
          <a:p>
            <a:pPr marL="457200" indent="-457200">
              <a:buFont typeface="+mj-lt"/>
              <a:buAutoNum type="arabicPeriod"/>
            </a:pPr>
            <a:r>
              <a:rPr lang="en-US" sz="2000" dirty="0" smtClean="0"/>
              <a:t>Get your group </a:t>
            </a:r>
            <a:r>
              <a:rPr lang="en-US" sz="2000" dirty="0" err="1"/>
              <a:t>recognised</a:t>
            </a:r>
            <a:r>
              <a:rPr lang="en-US" sz="2000" dirty="0"/>
              <a:t> as a staff </a:t>
            </a:r>
            <a:r>
              <a:rPr lang="en-US" sz="2000" dirty="0" smtClean="0"/>
              <a:t>network</a:t>
            </a:r>
          </a:p>
          <a:p>
            <a:pPr marL="457200" indent="-457200">
              <a:buFont typeface="+mj-lt"/>
              <a:buAutoNum type="arabicPeriod"/>
            </a:pPr>
            <a:r>
              <a:rPr lang="en-US" sz="2000" dirty="0" smtClean="0"/>
              <a:t>Identify </a:t>
            </a:r>
            <a:r>
              <a:rPr lang="en-US" sz="2000" dirty="0"/>
              <a:t>areas where your group could impact the workplace for the good of stakeholders. </a:t>
            </a:r>
            <a:endParaRPr lang="en-US" sz="2000" dirty="0" smtClean="0"/>
          </a:p>
          <a:p>
            <a:pPr marL="457200" indent="-457200">
              <a:buFont typeface="+mj-lt"/>
              <a:buAutoNum type="arabicPeriod"/>
            </a:pPr>
            <a:r>
              <a:rPr lang="en-US" sz="2000" dirty="0" smtClean="0"/>
              <a:t>Celebrate </a:t>
            </a:r>
            <a:r>
              <a:rPr lang="en-US" sz="2000" dirty="0"/>
              <a:t>your success. Let people know what you are doing and invite others to join you.  </a:t>
            </a:r>
            <a:endParaRPr lang="en-US" sz="2000" dirty="0" smtClean="0"/>
          </a:p>
          <a:p>
            <a:pPr lvl="1"/>
            <a:r>
              <a:rPr lang="en-US" dirty="0"/>
              <a:t>Celebrate major Christian festivals – Easter, </a:t>
            </a:r>
            <a:r>
              <a:rPr lang="en-US" dirty="0" smtClean="0"/>
              <a:t>Christmas</a:t>
            </a:r>
          </a:p>
          <a:p>
            <a:pPr lvl="1"/>
            <a:r>
              <a:rPr lang="en-US" dirty="0" smtClean="0"/>
              <a:t>Be open – not exclusive.  It’s not our place to judge but to love</a:t>
            </a:r>
            <a:endParaRPr lang="en-US" dirty="0"/>
          </a:p>
          <a:p>
            <a:pPr lvl="1"/>
            <a:r>
              <a:rPr lang="en-GB" dirty="0"/>
              <a:t>Don’t ‘Bible bash</a:t>
            </a:r>
            <a:r>
              <a:rPr lang="en-GB" dirty="0" smtClean="0"/>
              <a:t>’ - </a:t>
            </a:r>
            <a:r>
              <a:rPr lang="en-US" dirty="0" smtClean="0"/>
              <a:t> </a:t>
            </a:r>
            <a:r>
              <a:rPr lang="en-US" dirty="0"/>
              <a:t>remember </a:t>
            </a:r>
            <a:r>
              <a:rPr lang="en-US" dirty="0" smtClean="0"/>
              <a:t>that its when asks us ‘why’ we can then </a:t>
            </a:r>
            <a:r>
              <a:rPr lang="en-US" dirty="0"/>
              <a:t>give an answer </a:t>
            </a:r>
            <a:r>
              <a:rPr lang="en-US" dirty="0" smtClean="0"/>
              <a:t>to </a:t>
            </a:r>
            <a:r>
              <a:rPr lang="en-US" dirty="0"/>
              <a:t>glorify God for what he has done for </a:t>
            </a:r>
            <a:r>
              <a:rPr lang="en-US" dirty="0" smtClean="0"/>
              <a:t>us</a:t>
            </a:r>
            <a:endParaRPr lang="en-US" dirty="0"/>
          </a:p>
        </p:txBody>
      </p:sp>
    </p:spTree>
    <p:extLst>
      <p:ext uri="{BB962C8B-B14F-4D97-AF65-F5344CB8AC3E}">
        <p14:creationId xmlns:p14="http://schemas.microsoft.com/office/powerpoint/2010/main" val="107700272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a:t>7 Steps to Transforming the Workplace</a:t>
            </a:r>
          </a:p>
        </p:txBody>
      </p:sp>
      <p:sp>
        <p:nvSpPr>
          <p:cNvPr id="3" name="Content Placeholder 2"/>
          <p:cNvSpPr>
            <a:spLocks noGrp="1"/>
          </p:cNvSpPr>
          <p:nvPr>
            <p:ph idx="1"/>
          </p:nvPr>
        </p:nvSpPr>
        <p:spPr>
          <a:xfrm>
            <a:off x="457200" y="1601235"/>
            <a:ext cx="8229600" cy="3984084"/>
          </a:xfrm>
        </p:spPr>
        <p:txBody>
          <a:bodyPr>
            <a:noAutofit/>
          </a:bodyPr>
          <a:lstStyle/>
          <a:p>
            <a:pPr marL="457200" indent="-457200">
              <a:buFont typeface="+mj-lt"/>
              <a:buAutoNum type="arabicPeriod"/>
            </a:pPr>
            <a:r>
              <a:rPr lang="en-GB" sz="2000" dirty="0"/>
              <a:t>R</a:t>
            </a:r>
            <a:r>
              <a:rPr lang="en-US" sz="2000" dirty="0" err="1"/>
              <a:t>ecognise</a:t>
            </a:r>
            <a:r>
              <a:rPr lang="en-US" sz="2000" dirty="0"/>
              <a:t> that your workplace is your mission field</a:t>
            </a:r>
          </a:p>
          <a:p>
            <a:pPr marL="457200" indent="-457200">
              <a:buFont typeface="+mj-lt"/>
              <a:buAutoNum type="arabicPeriod"/>
            </a:pPr>
            <a:r>
              <a:rPr lang="en-US" sz="2000" dirty="0" smtClean="0"/>
              <a:t>Make contact with other Christians where you work</a:t>
            </a:r>
          </a:p>
          <a:p>
            <a:pPr marL="457200" indent="-457200">
              <a:buFont typeface="+mj-lt"/>
              <a:buAutoNum type="arabicPeriod"/>
            </a:pPr>
            <a:r>
              <a:rPr lang="en-US" sz="2000" dirty="0" smtClean="0"/>
              <a:t>Meet and pray </a:t>
            </a:r>
            <a:r>
              <a:rPr lang="en-US" sz="2000" dirty="0"/>
              <a:t>regularly for your </a:t>
            </a:r>
            <a:r>
              <a:rPr lang="en-US" sz="2000" dirty="0" err="1"/>
              <a:t>organisation</a:t>
            </a:r>
            <a:r>
              <a:rPr lang="en-US" sz="2000" dirty="0"/>
              <a:t>.  </a:t>
            </a:r>
            <a:endParaRPr lang="en-US" sz="2000" dirty="0" smtClean="0"/>
          </a:p>
          <a:p>
            <a:pPr marL="457200" indent="-457200">
              <a:buFont typeface="+mj-lt"/>
              <a:buAutoNum type="arabicPeriod"/>
            </a:pPr>
            <a:r>
              <a:rPr lang="en-US" sz="2000" dirty="0" smtClean="0"/>
              <a:t>Get your group </a:t>
            </a:r>
            <a:r>
              <a:rPr lang="en-US" sz="2000" dirty="0" err="1"/>
              <a:t>recognised</a:t>
            </a:r>
            <a:r>
              <a:rPr lang="en-US" sz="2000" dirty="0"/>
              <a:t> as a staff </a:t>
            </a:r>
            <a:r>
              <a:rPr lang="en-US" sz="2000" dirty="0" smtClean="0"/>
              <a:t>network</a:t>
            </a:r>
          </a:p>
          <a:p>
            <a:pPr marL="457200" indent="-457200">
              <a:buFont typeface="+mj-lt"/>
              <a:buAutoNum type="arabicPeriod"/>
            </a:pPr>
            <a:r>
              <a:rPr lang="en-US" sz="2000" dirty="0" smtClean="0"/>
              <a:t>Identify </a:t>
            </a:r>
            <a:r>
              <a:rPr lang="en-US" sz="2000" dirty="0"/>
              <a:t>areas where your group could impact the workplace for the good of stakeholders. </a:t>
            </a:r>
            <a:endParaRPr lang="en-US" sz="2000" dirty="0" smtClean="0"/>
          </a:p>
          <a:p>
            <a:pPr marL="457200" indent="-457200">
              <a:buFont typeface="+mj-lt"/>
              <a:buAutoNum type="arabicPeriod"/>
            </a:pPr>
            <a:r>
              <a:rPr lang="en-US" sz="2000" dirty="0" smtClean="0"/>
              <a:t>Celebrate </a:t>
            </a:r>
            <a:r>
              <a:rPr lang="en-US" sz="2000" dirty="0"/>
              <a:t>your success. Let people know what you are doing and invite others to join you.  </a:t>
            </a:r>
            <a:endParaRPr lang="en-US" sz="2000" dirty="0" smtClean="0"/>
          </a:p>
          <a:p>
            <a:pPr marL="457200" indent="-457200">
              <a:buFont typeface="+mj-lt"/>
              <a:buAutoNum type="arabicPeriod"/>
            </a:pPr>
            <a:r>
              <a:rPr lang="en-US" sz="2000" dirty="0" smtClean="0"/>
              <a:t>Engage </a:t>
            </a:r>
            <a:r>
              <a:rPr lang="en-US" sz="2000" dirty="0"/>
              <a:t>with senior management over serious issues confronting the business</a:t>
            </a:r>
            <a:r>
              <a:rPr lang="en-US" sz="2000" dirty="0" smtClean="0"/>
              <a:t>.</a:t>
            </a:r>
          </a:p>
          <a:p>
            <a:pPr lvl="1"/>
            <a:r>
              <a:rPr lang="en-US" dirty="0" smtClean="0"/>
              <a:t>Even </a:t>
            </a:r>
            <a:r>
              <a:rPr lang="en-US" dirty="0"/>
              <a:t>if it is just to pray </a:t>
            </a:r>
            <a:r>
              <a:rPr lang="en-US" dirty="0" smtClean="0"/>
              <a:t>for </a:t>
            </a:r>
            <a:r>
              <a:rPr lang="en-US" dirty="0"/>
              <a:t>them. Ask them what the problem is and then pray for the </a:t>
            </a:r>
            <a:r>
              <a:rPr lang="en-US" dirty="0" smtClean="0"/>
              <a:t>answer</a:t>
            </a:r>
            <a:endParaRPr lang="en-US" dirty="0"/>
          </a:p>
        </p:txBody>
      </p:sp>
    </p:spTree>
    <p:extLst>
      <p:ext uri="{BB962C8B-B14F-4D97-AF65-F5344CB8AC3E}">
        <p14:creationId xmlns:p14="http://schemas.microsoft.com/office/powerpoint/2010/main" val="88718655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t>7 Steps to Transforming the Workplace</a:t>
            </a:r>
            <a:endParaRPr lang="en-GB" sz="3200" dirty="0"/>
          </a:p>
        </p:txBody>
      </p:sp>
      <p:sp>
        <p:nvSpPr>
          <p:cNvPr id="5" name="Content Placeholder 4"/>
          <p:cNvSpPr>
            <a:spLocks noGrp="1"/>
          </p:cNvSpPr>
          <p:nvPr>
            <p:ph idx="1"/>
          </p:nvPr>
        </p:nvSpPr>
        <p:spPr>
          <a:xfrm>
            <a:off x="457200" y="1736699"/>
            <a:ext cx="5171090" cy="3984084"/>
          </a:xfrm>
        </p:spPr>
        <p:txBody>
          <a:bodyPr>
            <a:normAutofit/>
          </a:bodyPr>
          <a:lstStyle/>
          <a:p>
            <a:pPr>
              <a:buNone/>
            </a:pPr>
            <a:r>
              <a:rPr lang="en-GB" sz="2400" dirty="0"/>
              <a:t>The Key to being an effective witness</a:t>
            </a:r>
            <a:r>
              <a:rPr lang="en-GB" sz="2400" dirty="0" smtClean="0"/>
              <a:t>:</a:t>
            </a:r>
          </a:p>
          <a:p>
            <a:pPr lvl="4">
              <a:buNone/>
            </a:pPr>
            <a:endParaRPr lang="en-GB" dirty="0"/>
          </a:p>
          <a:p>
            <a:pPr algn="ctr">
              <a:buNone/>
            </a:pPr>
            <a:r>
              <a:rPr lang="en-US" sz="2400" b="1" i="1" dirty="0" smtClean="0">
                <a:solidFill>
                  <a:schemeClr val="tx2"/>
                </a:solidFill>
              </a:rPr>
              <a:t>So you must continue to live in a way that gives meaning to your salvation. Do this with fear and respect for God.  Yes, it is God who is working in you. He helps you want to do what pleases him, and He gives you the power to do it.     </a:t>
            </a:r>
            <a:r>
              <a:rPr lang="en-US" sz="2000" b="1" dirty="0" smtClean="0">
                <a:solidFill>
                  <a:srgbClr val="B5111B"/>
                </a:solidFill>
              </a:rPr>
              <a:t>Philippians 2:12-13</a:t>
            </a:r>
          </a:p>
          <a:p>
            <a:pPr lvl="1">
              <a:buNone/>
            </a:pPr>
            <a:endParaRPr lang="en-US" sz="2000" dirty="0" smtClean="0"/>
          </a:p>
          <a:p>
            <a:pPr marL="457200" indent="-457200">
              <a:buFont typeface="+mj-lt"/>
              <a:buAutoNum type="arabicPeriod"/>
            </a:pPr>
            <a:endParaRPr lang="en-US" sz="2400" dirty="0" smtClean="0"/>
          </a:p>
        </p:txBody>
      </p:sp>
      <p:pic>
        <p:nvPicPr>
          <p:cNvPr id="6146" name="Picture 2" descr="mage result for effective witne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772" y="2442866"/>
            <a:ext cx="30956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9638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At what stage are you?</a:t>
            </a:r>
            <a:endParaRPr lang="en-GB" sz="3600" dirty="0"/>
          </a:p>
        </p:txBody>
      </p:sp>
      <p:sp>
        <p:nvSpPr>
          <p:cNvPr id="3" name="Content Placeholder 2"/>
          <p:cNvSpPr>
            <a:spLocks noGrp="1"/>
          </p:cNvSpPr>
          <p:nvPr>
            <p:ph idx="1"/>
          </p:nvPr>
        </p:nvSpPr>
        <p:spPr>
          <a:xfrm>
            <a:off x="457200" y="1563278"/>
            <a:ext cx="5718517" cy="3984084"/>
          </a:xfrm>
        </p:spPr>
        <p:txBody>
          <a:bodyPr>
            <a:normAutofit/>
          </a:bodyPr>
          <a:lstStyle/>
          <a:p>
            <a:pPr>
              <a:buFont typeface="Wingdings" charset="2"/>
              <a:buChar char="ü"/>
            </a:pPr>
            <a:r>
              <a:rPr lang="en-GB" sz="2000" dirty="0"/>
              <a:t>R</a:t>
            </a:r>
            <a:r>
              <a:rPr lang="en-US" sz="2000" dirty="0" err="1"/>
              <a:t>ecognise</a:t>
            </a:r>
            <a:r>
              <a:rPr lang="en-US" sz="2000" dirty="0"/>
              <a:t> that your workplace is your mission field</a:t>
            </a:r>
          </a:p>
          <a:p>
            <a:pPr>
              <a:buFont typeface="Wingdings" charset="2"/>
              <a:buChar char="ü"/>
            </a:pPr>
            <a:r>
              <a:rPr lang="en-US" sz="2000" dirty="0"/>
              <a:t>Make contact with other Christians where you work</a:t>
            </a:r>
          </a:p>
          <a:p>
            <a:pPr>
              <a:buFont typeface="Wingdings" charset="2"/>
              <a:buChar char="ü"/>
            </a:pPr>
            <a:r>
              <a:rPr lang="en-US" sz="2000" dirty="0"/>
              <a:t>Meet and pray regularly for your </a:t>
            </a:r>
            <a:r>
              <a:rPr lang="en-US" sz="2000" dirty="0" err="1"/>
              <a:t>organisation</a:t>
            </a:r>
            <a:r>
              <a:rPr lang="en-US" sz="2000" dirty="0"/>
              <a:t>.  </a:t>
            </a:r>
          </a:p>
          <a:p>
            <a:pPr>
              <a:buFont typeface="Wingdings" charset="2"/>
              <a:buChar char="ü"/>
            </a:pPr>
            <a:r>
              <a:rPr lang="en-US" sz="2000" dirty="0"/>
              <a:t>Get your group </a:t>
            </a:r>
            <a:r>
              <a:rPr lang="en-US" sz="2000" dirty="0" err="1"/>
              <a:t>recognised</a:t>
            </a:r>
            <a:r>
              <a:rPr lang="en-US" sz="2000" dirty="0"/>
              <a:t> as a staff network</a:t>
            </a:r>
          </a:p>
          <a:p>
            <a:pPr>
              <a:buFont typeface="Wingdings" charset="2"/>
              <a:buChar char="ü"/>
            </a:pPr>
            <a:r>
              <a:rPr lang="en-US" sz="2000" dirty="0"/>
              <a:t>Identify areas where your group could impact the workplace for the good of stakeholders. </a:t>
            </a:r>
          </a:p>
          <a:p>
            <a:pPr>
              <a:buFont typeface="Wingdings" charset="2"/>
              <a:buChar char="ü"/>
            </a:pPr>
            <a:r>
              <a:rPr lang="en-US" sz="2000" dirty="0"/>
              <a:t>Celebrate your success. Let people know what you are doing and invite others to join you.  </a:t>
            </a:r>
          </a:p>
          <a:p>
            <a:pPr>
              <a:buFont typeface="Wingdings" charset="2"/>
              <a:buChar char="ü"/>
            </a:pPr>
            <a:r>
              <a:rPr lang="en-US" sz="2000" dirty="0"/>
              <a:t>Engage with senior management over serious issues confronting the business</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6725757" y="1706180"/>
            <a:ext cx="1097023" cy="1636110"/>
          </a:xfrm>
          <a:prstGeom prst="rect">
            <a:avLst/>
          </a:prstGeom>
        </p:spPr>
      </p:pic>
      <p:pic>
        <p:nvPicPr>
          <p:cNvPr id="5" name="Picture 4"/>
          <p:cNvPicPr>
            <a:picLocks noChangeAspect="1"/>
          </p:cNvPicPr>
          <p:nvPr/>
        </p:nvPicPr>
        <p:blipFill>
          <a:blip r:embed="rId3"/>
          <a:stretch>
            <a:fillRect/>
          </a:stretch>
        </p:blipFill>
        <p:spPr>
          <a:xfrm>
            <a:off x="7822780" y="2752835"/>
            <a:ext cx="1183185" cy="2067910"/>
          </a:xfrm>
          <a:prstGeom prst="rect">
            <a:avLst/>
          </a:prstGeom>
        </p:spPr>
      </p:pic>
      <p:pic>
        <p:nvPicPr>
          <p:cNvPr id="6" name="Picture 5"/>
          <p:cNvPicPr>
            <a:picLocks noChangeAspect="1"/>
          </p:cNvPicPr>
          <p:nvPr/>
        </p:nvPicPr>
        <p:blipFill>
          <a:blip r:embed="rId4"/>
          <a:stretch>
            <a:fillRect/>
          </a:stretch>
        </p:blipFill>
        <p:spPr>
          <a:xfrm>
            <a:off x="6770435" y="3923952"/>
            <a:ext cx="743182" cy="1623410"/>
          </a:xfrm>
          <a:prstGeom prst="rect">
            <a:avLst/>
          </a:prstGeom>
        </p:spPr>
      </p:pic>
    </p:spTree>
    <p:extLst>
      <p:ext uri="{BB962C8B-B14F-4D97-AF65-F5344CB8AC3E}">
        <p14:creationId xmlns:p14="http://schemas.microsoft.com/office/powerpoint/2010/main" val="201760857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Title 1"/>
          <p:cNvSpPr>
            <a:spLocks noGrp="1"/>
          </p:cNvSpPr>
          <p:nvPr>
            <p:ph type="title"/>
          </p:nvPr>
        </p:nvSpPr>
        <p:spPr/>
        <p:txBody>
          <a:bodyPr/>
          <a:lstStyle/>
          <a:p>
            <a:pPr algn="l"/>
            <a:r>
              <a:rPr lang="en-GB" sz="3600" b="1" dirty="0" smtClean="0"/>
              <a:t>And don’t forget …</a:t>
            </a:r>
          </a:p>
        </p:txBody>
      </p:sp>
      <p:sp>
        <p:nvSpPr>
          <p:cNvPr id="14" name="Content Placeholder 13"/>
          <p:cNvSpPr>
            <a:spLocks noGrp="1"/>
          </p:cNvSpPr>
          <p:nvPr>
            <p:ph idx="1"/>
          </p:nvPr>
        </p:nvSpPr>
        <p:spPr>
          <a:xfrm>
            <a:off x="457200" y="1680851"/>
            <a:ext cx="3179618" cy="2565137"/>
          </a:xfrm>
        </p:spPr>
        <p:txBody>
          <a:bodyPr>
            <a:normAutofit/>
          </a:bodyPr>
          <a:lstStyle/>
          <a:p>
            <a:pPr marL="0" indent="0" algn="ctr">
              <a:buNone/>
            </a:pPr>
            <a:r>
              <a:rPr lang="en-GB" sz="2800" dirty="0"/>
              <a:t>Daniel transformed not </a:t>
            </a:r>
            <a:r>
              <a:rPr lang="en-GB" sz="2800" dirty="0" smtClean="0"/>
              <a:t>only transformed his workplace - but </a:t>
            </a:r>
            <a:r>
              <a:rPr lang="en-GB" sz="2800" dirty="0"/>
              <a:t>the </a:t>
            </a:r>
            <a:r>
              <a:rPr lang="en-GB" sz="2800" dirty="0" smtClean="0"/>
              <a:t>nation as well!</a:t>
            </a:r>
            <a:endParaRPr lang="en-GB" sz="2800" dirty="0"/>
          </a:p>
        </p:txBody>
      </p:sp>
      <p:sp>
        <p:nvSpPr>
          <p:cNvPr id="5" name="Content Placeholder 13"/>
          <p:cNvSpPr txBox="1">
            <a:spLocks/>
          </p:cNvSpPr>
          <p:nvPr/>
        </p:nvSpPr>
        <p:spPr>
          <a:xfrm>
            <a:off x="602673" y="4509655"/>
            <a:ext cx="7980219" cy="61612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GB" sz="3200" b="1" i="1" dirty="0" smtClean="0"/>
              <a:t>We are here to help you – you are not alone!</a:t>
            </a:r>
            <a:endParaRPr lang="en-GB" sz="3200" b="1" i="1" dirty="0"/>
          </a:p>
        </p:txBody>
      </p:sp>
      <p:pic>
        <p:nvPicPr>
          <p:cNvPr id="1026" name="Picture 2" descr="mage result for alone at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961" y="1546804"/>
            <a:ext cx="4747585" cy="267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7990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file"/>
          </p:cNvPr>
          <p:cNvPicPr>
            <a:picLocks noChangeAspect="1"/>
          </p:cNvPicPr>
          <p:nvPr/>
        </p:nvPicPr>
        <p:blipFill>
          <a:blip r:embed="rId4"/>
          <a:stretch>
            <a:fillRect/>
          </a:stretch>
        </p:blipFill>
        <p:spPr>
          <a:xfrm>
            <a:off x="1383407" y="1599209"/>
            <a:ext cx="6521813" cy="3945294"/>
          </a:xfrm>
          <a:prstGeom prst="rect">
            <a:avLst/>
          </a:prstGeom>
        </p:spPr>
      </p:pic>
      <p:sp>
        <p:nvSpPr>
          <p:cNvPr id="5" name="Title 4"/>
          <p:cNvSpPr>
            <a:spLocks noGrp="1"/>
          </p:cNvSpPr>
          <p:nvPr>
            <p:ph type="title"/>
          </p:nvPr>
        </p:nvSpPr>
        <p:spPr>
          <a:xfrm>
            <a:off x="802433" y="274638"/>
            <a:ext cx="5373284" cy="1143000"/>
          </a:xfrm>
        </p:spPr>
        <p:txBody>
          <a:bodyPr/>
          <a:lstStyle/>
          <a:p>
            <a:pPr algn="l"/>
            <a:r>
              <a:rPr lang="en-GB" sz="3200" dirty="0"/>
              <a:t>Beware </a:t>
            </a:r>
            <a:r>
              <a:rPr lang="is-IS" sz="3200" dirty="0" smtClean="0"/>
              <a:t>…</a:t>
            </a:r>
            <a:endParaRPr lang="en-GB" sz="3200" dirty="0"/>
          </a:p>
        </p:txBody>
      </p:sp>
    </p:spTree>
    <p:extLst>
      <p:ext uri="{BB962C8B-B14F-4D97-AF65-F5344CB8AC3E}">
        <p14:creationId xmlns:p14="http://schemas.microsoft.com/office/powerpoint/2010/main" val="1342854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t>Christian Stereotype 1</a:t>
            </a:r>
            <a:endParaRPr lang="en-GB" sz="3200" dirty="0"/>
          </a:p>
        </p:txBody>
      </p:sp>
      <p:pic>
        <p:nvPicPr>
          <p:cNvPr id="4" name="Picture 3"/>
          <p:cNvPicPr>
            <a:picLocks noChangeAspect="1"/>
          </p:cNvPicPr>
          <p:nvPr/>
        </p:nvPicPr>
        <p:blipFill>
          <a:blip r:embed="rId2"/>
          <a:stretch>
            <a:fillRect/>
          </a:stretch>
        </p:blipFill>
        <p:spPr>
          <a:xfrm>
            <a:off x="989045" y="1370153"/>
            <a:ext cx="6960637" cy="4253130"/>
          </a:xfrm>
          <a:prstGeom prst="rect">
            <a:avLst/>
          </a:prstGeom>
        </p:spPr>
      </p:pic>
    </p:spTree>
    <p:extLst>
      <p:ext uri="{BB962C8B-B14F-4D97-AF65-F5344CB8AC3E}">
        <p14:creationId xmlns:p14="http://schemas.microsoft.com/office/powerpoint/2010/main" val="20784010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447800"/>
            <a:ext cx="2984728" cy="3982616"/>
          </a:xfrm>
          <a:prstGeom prst="rect">
            <a:avLst/>
          </a:prstGeom>
        </p:spPr>
      </p:pic>
      <p:pic>
        <p:nvPicPr>
          <p:cNvPr id="6" name="Picture 5"/>
          <p:cNvPicPr>
            <a:picLocks noChangeAspect="1"/>
          </p:cNvPicPr>
          <p:nvPr/>
        </p:nvPicPr>
        <p:blipFill>
          <a:blip r:embed="rId3"/>
          <a:stretch>
            <a:fillRect/>
          </a:stretch>
        </p:blipFill>
        <p:spPr>
          <a:xfrm>
            <a:off x="4267200" y="1447800"/>
            <a:ext cx="4084444" cy="3982616"/>
          </a:xfrm>
          <a:prstGeom prst="rect">
            <a:avLst/>
          </a:prstGeom>
        </p:spPr>
      </p:pic>
      <p:sp>
        <p:nvSpPr>
          <p:cNvPr id="7" name="Title 1"/>
          <p:cNvSpPr>
            <a:spLocks noGrp="1"/>
          </p:cNvSpPr>
          <p:nvPr>
            <p:ph type="title"/>
          </p:nvPr>
        </p:nvSpPr>
        <p:spPr>
          <a:xfrm>
            <a:off x="457200" y="274638"/>
            <a:ext cx="5718517" cy="1143000"/>
          </a:xfrm>
        </p:spPr>
        <p:txBody>
          <a:bodyPr/>
          <a:lstStyle/>
          <a:p>
            <a:pPr algn="l"/>
            <a:r>
              <a:rPr lang="en-GB" sz="3200" dirty="0" smtClean="0"/>
              <a:t>Christian Stereotype 2</a:t>
            </a:r>
            <a:endParaRPr lang="en-GB" sz="3200" dirty="0"/>
          </a:p>
        </p:txBody>
      </p:sp>
    </p:spTree>
    <p:extLst>
      <p:ext uri="{BB962C8B-B14F-4D97-AF65-F5344CB8AC3E}">
        <p14:creationId xmlns:p14="http://schemas.microsoft.com/office/powerpoint/2010/main" val="136028513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90600" y="1219200"/>
            <a:ext cx="3600061" cy="4285861"/>
          </a:xfrm>
          <a:prstGeom prst="rect">
            <a:avLst/>
          </a:prstGeom>
        </p:spPr>
      </p:pic>
      <p:pic>
        <p:nvPicPr>
          <p:cNvPr id="8" name="Picture 7"/>
          <p:cNvPicPr>
            <a:picLocks noChangeAspect="1"/>
          </p:cNvPicPr>
          <p:nvPr/>
        </p:nvPicPr>
        <p:blipFill>
          <a:blip r:embed="rId3"/>
          <a:stretch>
            <a:fillRect/>
          </a:stretch>
        </p:blipFill>
        <p:spPr>
          <a:xfrm>
            <a:off x="5124061" y="2114938"/>
            <a:ext cx="3061996" cy="2843881"/>
          </a:xfrm>
          <a:prstGeom prst="rect">
            <a:avLst/>
          </a:prstGeom>
        </p:spPr>
      </p:pic>
      <p:sp>
        <p:nvSpPr>
          <p:cNvPr id="6" name="Title 1"/>
          <p:cNvSpPr>
            <a:spLocks noGrp="1"/>
          </p:cNvSpPr>
          <p:nvPr>
            <p:ph type="title"/>
          </p:nvPr>
        </p:nvSpPr>
        <p:spPr>
          <a:xfrm>
            <a:off x="457200" y="274638"/>
            <a:ext cx="5718517" cy="1143000"/>
          </a:xfrm>
        </p:spPr>
        <p:txBody>
          <a:bodyPr/>
          <a:lstStyle/>
          <a:p>
            <a:pPr algn="l"/>
            <a:r>
              <a:rPr lang="en-GB" sz="3200" dirty="0" smtClean="0"/>
              <a:t>Christian Stereotype 3</a:t>
            </a:r>
            <a:endParaRPr lang="en-GB" sz="3200" dirty="0"/>
          </a:p>
        </p:txBody>
      </p:sp>
    </p:spTree>
    <p:extLst>
      <p:ext uri="{BB962C8B-B14F-4D97-AF65-F5344CB8AC3E}">
        <p14:creationId xmlns:p14="http://schemas.microsoft.com/office/powerpoint/2010/main" val="20134117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bwMode="auto">
          <a:xfrm>
            <a:off x="838200" y="1219200"/>
            <a:ext cx="6629400" cy="990600"/>
          </a:xfrm>
          <a:noFill/>
          <a:ln>
            <a:miter lim="800000"/>
            <a:headEnd/>
            <a:tailEnd/>
          </a:ln>
        </p:spPr>
        <p:txBody>
          <a:bodyPr wrap="square" lIns="91440" tIns="45720" rIns="91440" bIns="45720" numCol="1" anchor="t" anchorCtr="0" compatLnSpc="1">
            <a:prstTxWarp prst="textNoShape">
              <a:avLst/>
            </a:prstTxWarp>
            <a:normAutofit/>
          </a:bodyPr>
          <a:lstStyle/>
          <a:p>
            <a:pPr algn="ctr">
              <a:buFont typeface="Wingdings" pitchFamily="-1" charset="2"/>
              <a:buNone/>
            </a:pPr>
            <a:r>
              <a:rPr lang="en-US" sz="2400" b="1" i="1" dirty="0" smtClean="0">
                <a:ea typeface="ＭＳ Ｐゴシック" pitchFamily="-1" charset="-128"/>
                <a:cs typeface="ＭＳ Ｐゴシック" pitchFamily="-1" charset="-128"/>
              </a:rPr>
              <a:t>How can a Christian live out their faith at work without being “weird”?</a:t>
            </a:r>
            <a:endParaRPr lang="en-GB" sz="2400" dirty="0" smtClean="0">
              <a:ea typeface="ＭＳ Ｐゴシック" pitchFamily="-1" charset="-128"/>
              <a:cs typeface="ＭＳ Ｐゴシック" pitchFamily="-1" charset="-128"/>
            </a:endParaRPr>
          </a:p>
          <a:p>
            <a:pPr>
              <a:buFont typeface="Wingdings" pitchFamily="-1" charset="2"/>
              <a:buNone/>
            </a:pPr>
            <a:endParaRPr lang="en-US" sz="2400" dirty="0" smtClean="0">
              <a:ea typeface="ＭＳ Ｐゴシック" pitchFamily="-1" charset="-128"/>
              <a:cs typeface="ＭＳ Ｐゴシック" pitchFamily="-1" charset="-128"/>
            </a:endParaRPr>
          </a:p>
        </p:txBody>
      </p:sp>
      <p:sp>
        <p:nvSpPr>
          <p:cNvPr id="41988" name="Rectangle 9"/>
          <p:cNvSpPr>
            <a:spLocks noChangeArrowheads="1"/>
          </p:cNvSpPr>
          <p:nvPr/>
        </p:nvSpPr>
        <p:spPr bwMode="auto">
          <a:xfrm>
            <a:off x="6979298" y="2783549"/>
            <a:ext cx="1866123" cy="2185214"/>
          </a:xfrm>
          <a:prstGeom prst="rect">
            <a:avLst/>
          </a:prstGeom>
          <a:noFill/>
          <a:ln w="9525">
            <a:noFill/>
            <a:miter lim="800000"/>
            <a:headEnd/>
            <a:tailEnd/>
          </a:ln>
        </p:spPr>
        <p:txBody>
          <a:bodyPr wrap="square">
            <a:prstTxWarp prst="textNoShape">
              <a:avLst/>
            </a:prstTxWarp>
            <a:spAutoFit/>
          </a:bodyPr>
          <a:lstStyle/>
          <a:p>
            <a:pPr>
              <a:buFont typeface="Wingdings" pitchFamily="-1" charset="2"/>
              <a:buNone/>
            </a:pPr>
            <a:r>
              <a:rPr lang="en-US" sz="2000" b="1" i="1" baseline="0" dirty="0">
                <a:solidFill>
                  <a:srgbClr val="800000"/>
                </a:solidFill>
                <a:ea typeface="ＭＳ Ｐゴシック" pitchFamily="-1" charset="-128"/>
                <a:cs typeface="ＭＳ Ｐゴシック" pitchFamily="-1" charset="-128"/>
              </a:rPr>
              <a:t>“If the Christian faith is not relevant in the workplace, then it is not relevant at all.”  </a:t>
            </a:r>
            <a:r>
              <a:rPr lang="en-US" sz="1600" b="1" baseline="0" dirty="0">
                <a:solidFill>
                  <a:srgbClr val="800000"/>
                </a:solidFill>
              </a:rPr>
              <a:t>Ken Costa</a:t>
            </a:r>
            <a:endParaRPr lang="en-GB" sz="2000" b="1" baseline="0" dirty="0">
              <a:solidFill>
                <a:srgbClr val="800000"/>
              </a:solidFill>
            </a:endParaRPr>
          </a:p>
        </p:txBody>
      </p:sp>
      <p:pic>
        <p:nvPicPr>
          <p:cNvPr id="6" name="Picture 5"/>
          <p:cNvPicPr>
            <a:picLocks noChangeAspect="1"/>
          </p:cNvPicPr>
          <p:nvPr/>
        </p:nvPicPr>
        <p:blipFill>
          <a:blip r:embed="rId3"/>
          <a:stretch>
            <a:fillRect/>
          </a:stretch>
        </p:blipFill>
        <p:spPr>
          <a:xfrm>
            <a:off x="377891" y="2362200"/>
            <a:ext cx="2052221" cy="3060700"/>
          </a:xfrm>
          <a:prstGeom prst="rect">
            <a:avLst/>
          </a:prstGeom>
        </p:spPr>
      </p:pic>
      <p:pic>
        <p:nvPicPr>
          <p:cNvPr id="7" name="Picture 6"/>
          <p:cNvPicPr>
            <a:picLocks noChangeAspect="1"/>
          </p:cNvPicPr>
          <p:nvPr/>
        </p:nvPicPr>
        <p:blipFill>
          <a:blip r:embed="rId4"/>
          <a:stretch>
            <a:fillRect/>
          </a:stretch>
        </p:blipFill>
        <p:spPr>
          <a:xfrm>
            <a:off x="2867095" y="2209800"/>
            <a:ext cx="1831156" cy="3200400"/>
          </a:xfrm>
          <a:prstGeom prst="rect">
            <a:avLst/>
          </a:prstGeom>
        </p:spPr>
      </p:pic>
      <p:pic>
        <p:nvPicPr>
          <p:cNvPr id="8" name="Picture 7"/>
          <p:cNvPicPr>
            <a:picLocks noChangeAspect="1"/>
          </p:cNvPicPr>
          <p:nvPr/>
        </p:nvPicPr>
        <p:blipFill>
          <a:blip r:embed="rId5"/>
          <a:stretch>
            <a:fillRect/>
          </a:stretch>
        </p:blipFill>
        <p:spPr>
          <a:xfrm>
            <a:off x="5283788" y="2514600"/>
            <a:ext cx="1331392" cy="2908300"/>
          </a:xfrm>
          <a:prstGeom prst="rect">
            <a:avLst/>
          </a:prstGeom>
        </p:spPr>
      </p:pic>
      <p:sp>
        <p:nvSpPr>
          <p:cNvPr id="9" name="Title 1"/>
          <p:cNvSpPr>
            <a:spLocks noGrp="1"/>
          </p:cNvSpPr>
          <p:nvPr>
            <p:ph type="title"/>
          </p:nvPr>
        </p:nvSpPr>
        <p:spPr>
          <a:xfrm>
            <a:off x="457200" y="274638"/>
            <a:ext cx="5718517" cy="1143000"/>
          </a:xfrm>
        </p:spPr>
        <p:txBody>
          <a:bodyPr/>
          <a:lstStyle/>
          <a:p>
            <a:pPr algn="l"/>
            <a:r>
              <a:rPr lang="en-GB" sz="3200" dirty="0">
                <a:latin typeface="Arial" pitchFamily="-1" charset="0"/>
                <a:ea typeface="ＭＳ Ｐゴシック" pitchFamily="-1" charset="-128"/>
                <a:cs typeface="ＭＳ Ｐゴシック" pitchFamily="-1" charset="-128"/>
              </a:rPr>
              <a:t>The Workplace </a:t>
            </a:r>
            <a:r>
              <a:rPr lang="en-GB" sz="3200" dirty="0" smtClean="0">
                <a:latin typeface="Arial" pitchFamily="-1" charset="0"/>
                <a:ea typeface="ＭＳ Ｐゴシック" pitchFamily="-1" charset="-128"/>
                <a:cs typeface="ＭＳ Ｐゴシック" pitchFamily="-1" charset="-128"/>
              </a:rPr>
              <a:t>Challenge:</a:t>
            </a:r>
            <a:endParaRPr lang="en-GB" sz="3200" dirty="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65440100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a:t>Workplace Ethics:  </a:t>
            </a:r>
            <a:r>
              <a:rPr lang="en-GB" sz="3200" dirty="0" smtClean="0"/>
              <a:t/>
            </a:r>
            <a:br>
              <a:rPr lang="en-GB" sz="3200" dirty="0" smtClean="0"/>
            </a:br>
            <a:r>
              <a:rPr lang="en-GB" sz="3200" dirty="0" smtClean="0"/>
              <a:t>The </a:t>
            </a:r>
            <a:r>
              <a:rPr lang="en-GB" sz="3200" dirty="0"/>
              <a:t>example of </a:t>
            </a:r>
            <a:r>
              <a:rPr lang="en-GB" sz="3200" dirty="0" smtClean="0"/>
              <a:t>Daniel</a:t>
            </a:r>
            <a:endParaRPr lang="en-GB" sz="3200" dirty="0"/>
          </a:p>
        </p:txBody>
      </p:sp>
      <p:sp>
        <p:nvSpPr>
          <p:cNvPr id="3" name="Content Placeholder 2"/>
          <p:cNvSpPr>
            <a:spLocks noGrp="1"/>
          </p:cNvSpPr>
          <p:nvPr>
            <p:ph idx="1"/>
          </p:nvPr>
        </p:nvSpPr>
        <p:spPr>
          <a:xfrm>
            <a:off x="457200" y="1591226"/>
            <a:ext cx="8229600" cy="3984084"/>
          </a:xfrm>
        </p:spPr>
        <p:txBody>
          <a:bodyPr/>
          <a:lstStyle/>
          <a:p>
            <a:r>
              <a:rPr lang="en-US" dirty="0" smtClean="0"/>
              <a:t>Out of his comfort zone:</a:t>
            </a:r>
          </a:p>
          <a:p>
            <a:pPr lvl="1"/>
            <a:r>
              <a:rPr lang="en-US" dirty="0" smtClean="0"/>
              <a:t>Forced into a foreign land, language, customs</a:t>
            </a:r>
            <a:endParaRPr lang="en-US" dirty="0"/>
          </a:p>
          <a:p>
            <a:r>
              <a:rPr lang="en-GB" dirty="0" smtClean="0"/>
              <a:t>Sought God for </a:t>
            </a:r>
            <a:r>
              <a:rPr lang="en-GB" dirty="0" smtClean="0"/>
              <a:t>his role </a:t>
            </a:r>
            <a:r>
              <a:rPr lang="en-GB" dirty="0" smtClean="0"/>
              <a:t>in the workplace</a:t>
            </a:r>
          </a:p>
          <a:p>
            <a:pPr lvl="1"/>
            <a:r>
              <a:rPr lang="en-GB" dirty="0" smtClean="0"/>
              <a:t>Uncomfortable with the clash between faith and the workplace practices</a:t>
            </a:r>
          </a:p>
          <a:p>
            <a:r>
              <a:rPr lang="en-GB" dirty="0" smtClean="0"/>
              <a:t>Met and prayed with with friends</a:t>
            </a:r>
          </a:p>
          <a:p>
            <a:pPr lvl="1"/>
            <a:r>
              <a:rPr lang="en-GB" dirty="0" smtClean="0"/>
              <a:t>Strived to be the best they could be to support the organisation</a:t>
            </a:r>
          </a:p>
          <a:p>
            <a:r>
              <a:rPr lang="en-GB" dirty="0" smtClean="0"/>
              <a:t>Prayed for their employer</a:t>
            </a:r>
          </a:p>
          <a:p>
            <a:pPr lvl="1"/>
            <a:r>
              <a:rPr lang="en-GB" dirty="0" smtClean="0"/>
              <a:t>When issues arose they prayed and stepped out in faith</a:t>
            </a:r>
          </a:p>
          <a:p>
            <a:r>
              <a:rPr lang="en-GB" dirty="0" smtClean="0"/>
              <a:t>They were trusted employees</a:t>
            </a:r>
          </a:p>
          <a:p>
            <a:pPr lvl="1"/>
            <a:r>
              <a:rPr lang="en-GB" dirty="0" smtClean="0"/>
              <a:t>Never complained </a:t>
            </a:r>
          </a:p>
          <a:p>
            <a:pPr lvl="1"/>
            <a:r>
              <a:rPr lang="en-GB" dirty="0"/>
              <a:t>Only wanted the best for their </a:t>
            </a:r>
            <a:r>
              <a:rPr lang="en-GB" dirty="0" smtClean="0"/>
              <a:t>employer</a:t>
            </a:r>
          </a:p>
          <a:p>
            <a:endParaRPr lang="en-GB" dirty="0"/>
          </a:p>
        </p:txBody>
      </p:sp>
      <p:pic>
        <p:nvPicPr>
          <p:cNvPr id="1026" name="Picture 2" descr="mage result for daniel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534" y="4052455"/>
            <a:ext cx="2557183" cy="158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3433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a:t>7 Steps to Transforming the Workplace</a:t>
            </a:r>
          </a:p>
        </p:txBody>
      </p:sp>
      <p:sp>
        <p:nvSpPr>
          <p:cNvPr id="3" name="Content Placeholder 2"/>
          <p:cNvSpPr>
            <a:spLocks noGrp="1"/>
          </p:cNvSpPr>
          <p:nvPr>
            <p:ph idx="1"/>
          </p:nvPr>
        </p:nvSpPr>
        <p:spPr>
          <a:xfrm>
            <a:off x="457200" y="1601235"/>
            <a:ext cx="8229600" cy="3984084"/>
          </a:xfrm>
        </p:spPr>
        <p:txBody>
          <a:bodyPr>
            <a:noAutofit/>
          </a:bodyPr>
          <a:lstStyle/>
          <a:p>
            <a:pPr marL="457200" indent="-457200">
              <a:buFont typeface="+mj-lt"/>
              <a:buAutoNum type="arabicPeriod"/>
            </a:pPr>
            <a:r>
              <a:rPr lang="en-GB" sz="2000" dirty="0" smtClean="0"/>
              <a:t>R</a:t>
            </a:r>
            <a:r>
              <a:rPr lang="en-US" sz="2000" dirty="0" err="1" smtClean="0"/>
              <a:t>ecognise</a:t>
            </a:r>
            <a:r>
              <a:rPr lang="en-US" sz="2000" dirty="0" smtClean="0"/>
              <a:t> that your workplace is your mission field</a:t>
            </a:r>
          </a:p>
          <a:p>
            <a:pPr marL="757238" lvl="1" indent="-457200"/>
            <a:r>
              <a:rPr lang="en-US" sz="1700" dirty="0" smtClean="0"/>
              <a:t>It’s the place where God has appointed you to be His ambassador</a:t>
            </a:r>
            <a:endParaRPr lang="en-US" sz="1700" dirty="0"/>
          </a:p>
        </p:txBody>
      </p:sp>
      <p:pic>
        <p:nvPicPr>
          <p:cNvPr id="1028" name="Picture 4" descr="mage result for mission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565" y="2672142"/>
            <a:ext cx="5194738" cy="242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3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a:t>7 Steps to Transforming the Workplace</a:t>
            </a:r>
          </a:p>
        </p:txBody>
      </p:sp>
      <p:sp>
        <p:nvSpPr>
          <p:cNvPr id="3" name="Content Placeholder 2"/>
          <p:cNvSpPr>
            <a:spLocks noGrp="1"/>
          </p:cNvSpPr>
          <p:nvPr>
            <p:ph idx="1"/>
          </p:nvPr>
        </p:nvSpPr>
        <p:spPr>
          <a:xfrm>
            <a:off x="457200" y="1601235"/>
            <a:ext cx="8229600" cy="3984084"/>
          </a:xfrm>
        </p:spPr>
        <p:txBody>
          <a:bodyPr>
            <a:noAutofit/>
          </a:bodyPr>
          <a:lstStyle/>
          <a:p>
            <a:pPr marL="457200" indent="-457200">
              <a:buFont typeface="+mj-lt"/>
              <a:buAutoNum type="arabicPeriod"/>
            </a:pPr>
            <a:r>
              <a:rPr lang="en-GB" sz="2000" dirty="0"/>
              <a:t>R</a:t>
            </a:r>
            <a:r>
              <a:rPr lang="en-US" sz="2000" dirty="0" err="1"/>
              <a:t>ecognise</a:t>
            </a:r>
            <a:r>
              <a:rPr lang="en-US" sz="2000" dirty="0"/>
              <a:t> that your workplace is your mission field</a:t>
            </a:r>
          </a:p>
          <a:p>
            <a:pPr marL="457200" indent="-457200">
              <a:buFont typeface="+mj-lt"/>
              <a:buAutoNum type="arabicPeriod"/>
            </a:pPr>
            <a:r>
              <a:rPr lang="en-US" sz="2000" dirty="0" smtClean="0"/>
              <a:t>Make contact with other Christians where you work</a:t>
            </a:r>
          </a:p>
          <a:p>
            <a:pPr marL="757238" lvl="1" indent="-457200"/>
            <a:r>
              <a:rPr lang="en-GB" sz="1700" dirty="0" smtClean="0"/>
              <a:t>Wear a ‘Christian’ symbol</a:t>
            </a:r>
          </a:p>
          <a:p>
            <a:pPr marL="757238" lvl="1" indent="-457200"/>
            <a:r>
              <a:rPr lang="en-GB" sz="1700" dirty="0" smtClean="0"/>
              <a:t>Use a cup with a Christian message</a:t>
            </a:r>
          </a:p>
          <a:p>
            <a:pPr marL="757238" lvl="1" indent="-457200"/>
            <a:r>
              <a:rPr lang="en-GB" sz="1700" dirty="0" smtClean="0"/>
              <a:t>Put a note on the notice board</a:t>
            </a:r>
          </a:p>
          <a:p>
            <a:pPr marL="757238" lvl="1" indent="-457200"/>
            <a:r>
              <a:rPr lang="en-GB" sz="1700" dirty="0" smtClean="0"/>
              <a:t>Look out for people doing the same</a:t>
            </a:r>
            <a:endParaRPr lang="en-GB" sz="1700" dirty="0"/>
          </a:p>
          <a:p>
            <a:pPr marL="457200" indent="-457200">
              <a:buFont typeface="+mj-lt"/>
              <a:buAutoNum type="arabicPeriod"/>
            </a:pPr>
            <a:endParaRPr lang="en-US" sz="2000" dirty="0" smtClean="0"/>
          </a:p>
        </p:txBody>
      </p:sp>
      <p:pic>
        <p:nvPicPr>
          <p:cNvPr id="6" name="Picture 5"/>
          <p:cNvPicPr>
            <a:picLocks noChangeAspect="1"/>
          </p:cNvPicPr>
          <p:nvPr/>
        </p:nvPicPr>
        <p:blipFill>
          <a:blip r:embed="rId3"/>
          <a:stretch>
            <a:fillRect/>
          </a:stretch>
        </p:blipFill>
        <p:spPr>
          <a:xfrm>
            <a:off x="4688490" y="2538248"/>
            <a:ext cx="3998310" cy="3047071"/>
          </a:xfrm>
          <a:prstGeom prst="rect">
            <a:avLst/>
          </a:prstGeom>
        </p:spPr>
      </p:pic>
    </p:spTree>
    <p:extLst>
      <p:ext uri="{BB962C8B-B14F-4D97-AF65-F5344CB8AC3E}">
        <p14:creationId xmlns:p14="http://schemas.microsoft.com/office/powerpoint/2010/main" val="43033731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TotalTime>
  <Words>628</Words>
  <Application>Microsoft Macintosh PowerPoint</Application>
  <PresentationFormat>On-screen Show (4:3)</PresentationFormat>
  <Paragraphs>121</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ＭＳ Ｐゴシック</vt:lpstr>
      <vt:lpstr>Wingdings</vt:lpstr>
      <vt:lpstr>Arial</vt:lpstr>
      <vt:lpstr>Office Theme</vt:lpstr>
      <vt:lpstr>Being a Christian in the Workplace - without appearing weird!</vt:lpstr>
      <vt:lpstr>Beware …</vt:lpstr>
      <vt:lpstr>Christian Stereotype 1</vt:lpstr>
      <vt:lpstr>Christian Stereotype 2</vt:lpstr>
      <vt:lpstr>Christian Stereotype 3</vt:lpstr>
      <vt:lpstr>The Workplace Challenge:</vt:lpstr>
      <vt:lpstr>Workplace Ethics:   The example of Daniel</vt:lpstr>
      <vt:lpstr>7 Steps to Transforming the Workplace</vt:lpstr>
      <vt:lpstr>7 Steps to Transforming the Workplace</vt:lpstr>
      <vt:lpstr>7 Steps to Transforming the Workplace</vt:lpstr>
      <vt:lpstr>7 Steps to Transforming the Workplace</vt:lpstr>
      <vt:lpstr>7 Steps to Transforming the Workplace</vt:lpstr>
      <vt:lpstr>7 Steps to Transforming the Workplace</vt:lpstr>
      <vt:lpstr>7 Steps to Transforming the Workplace</vt:lpstr>
      <vt:lpstr>7 Steps to Transforming the Workplace</vt:lpstr>
      <vt:lpstr>At what stage are you?</vt:lpstr>
      <vt:lpstr>And don’t forget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Coveney</dc:creator>
  <cp:lastModifiedBy>Michael Coveney</cp:lastModifiedBy>
  <cp:revision>63</cp:revision>
  <dcterms:created xsi:type="dcterms:W3CDTF">2015-08-18T07:19:33Z</dcterms:created>
  <dcterms:modified xsi:type="dcterms:W3CDTF">2016-10-20T07:15:32Z</dcterms:modified>
</cp:coreProperties>
</file>