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287000" cx="18288000"/>
  <p:notesSz cx="6858000" cy="9144000"/>
  <p:embeddedFontLst>
    <p:embeddedFont>
      <p:font typeface="Yellowtail"/>
      <p:regular r:id="rId11"/>
    </p:embeddedFont>
    <p:embeddedFont>
      <p:font typeface="Montserrat"/>
      <p:bold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4" roundtripDataSignature="AMtx7mg1ClCB3utilBe5aQ5xhE13GwCZ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Yellowtail-regular.fntdata"/><Relationship Id="rId10" Type="http://schemas.openxmlformats.org/officeDocument/2006/relationships/slide" Target="slides/slide5.xml"/><Relationship Id="rId13" Type="http://schemas.openxmlformats.org/officeDocument/2006/relationships/font" Target="fonts/Montserrat-bold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3f85b0395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33f85b0395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5969057" y="7897121"/>
            <a:ext cx="5929391" cy="1976464"/>
          </a:xfrm>
          <a:custGeom>
            <a:rect b="b" l="l" r="r" t="t"/>
            <a:pathLst>
              <a:path extrusionOk="0" h="1976464" w="5929391">
                <a:moveTo>
                  <a:pt x="0" y="0"/>
                </a:moveTo>
                <a:lnTo>
                  <a:pt x="5929391" y="0"/>
                </a:lnTo>
                <a:lnTo>
                  <a:pt x="5929391" y="1976463"/>
                </a:lnTo>
                <a:lnTo>
                  <a:pt x="0" y="1976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" name="Google Shape;85;p1"/>
          <p:cNvGrpSpPr/>
          <p:nvPr/>
        </p:nvGrpSpPr>
        <p:grpSpPr>
          <a:xfrm>
            <a:off x="4607975" y="1011332"/>
            <a:ext cx="9072050" cy="6885789"/>
            <a:chOff x="0" y="-276225"/>
            <a:chExt cx="12096067" cy="9181051"/>
          </a:xfrm>
        </p:grpSpPr>
        <p:sp>
          <p:nvSpPr>
            <p:cNvPr id="86" name="Google Shape;86;p1"/>
            <p:cNvSpPr txBox="1"/>
            <p:nvPr/>
          </p:nvSpPr>
          <p:spPr>
            <a:xfrm>
              <a:off x="0" y="-276225"/>
              <a:ext cx="11879305" cy="33115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998">
                  <a:solidFill>
                    <a:srgbClr val="11182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Church </a:t>
              </a:r>
              <a:endParaRPr/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0" y="2073559"/>
              <a:ext cx="11664541" cy="4011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390">
                  <a:solidFill>
                    <a:srgbClr val="DA6657"/>
                  </a:solidFill>
                  <a:latin typeface="Yellowtail"/>
                  <a:ea typeface="Yellowtail"/>
                  <a:cs typeface="Yellowtail"/>
                  <a:sym typeface="Yellowtail"/>
                </a:rPr>
                <a:t>Workplace</a:t>
              </a:r>
              <a:endParaRPr/>
            </a:p>
          </p:txBody>
        </p:sp>
        <p:sp>
          <p:nvSpPr>
            <p:cNvPr id="88" name="Google Shape;88;p1"/>
            <p:cNvSpPr txBox="1"/>
            <p:nvPr/>
          </p:nvSpPr>
          <p:spPr>
            <a:xfrm>
              <a:off x="216762" y="5593253"/>
              <a:ext cx="11879305" cy="33115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998">
                  <a:solidFill>
                    <a:srgbClr val="AACCE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Ministry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2"/>
          <p:cNvGrpSpPr/>
          <p:nvPr/>
        </p:nvGrpSpPr>
        <p:grpSpPr>
          <a:xfrm>
            <a:off x="466632" y="4983772"/>
            <a:ext cx="8396385" cy="3230761"/>
            <a:chOff x="0" y="-38100"/>
            <a:chExt cx="2211393" cy="850900"/>
          </a:xfrm>
        </p:grpSpPr>
        <p:sp>
          <p:nvSpPr>
            <p:cNvPr id="94" name="Google Shape;94;p2"/>
            <p:cNvSpPr/>
            <p:nvPr/>
          </p:nvSpPr>
          <p:spPr>
            <a:xfrm>
              <a:off x="0" y="0"/>
              <a:ext cx="2211393" cy="812800"/>
            </a:xfrm>
            <a:custGeom>
              <a:rect b="b" l="l" r="r" t="t"/>
              <a:pathLst>
                <a:path extrusionOk="0" h="812800" w="2211393">
                  <a:moveTo>
                    <a:pt x="47025" y="0"/>
                  </a:moveTo>
                  <a:lnTo>
                    <a:pt x="2164368" y="0"/>
                  </a:lnTo>
                  <a:cubicBezTo>
                    <a:pt x="2176840" y="0"/>
                    <a:pt x="2188801" y="4954"/>
                    <a:pt x="2197619" y="13773"/>
                  </a:cubicBezTo>
                  <a:cubicBezTo>
                    <a:pt x="2206438" y="22592"/>
                    <a:pt x="2211393" y="34553"/>
                    <a:pt x="2211393" y="47025"/>
                  </a:cubicBezTo>
                  <a:lnTo>
                    <a:pt x="2211393" y="765775"/>
                  </a:lnTo>
                  <a:cubicBezTo>
                    <a:pt x="2211393" y="791746"/>
                    <a:pt x="2190339" y="812800"/>
                    <a:pt x="2164368" y="812800"/>
                  </a:cubicBezTo>
                  <a:lnTo>
                    <a:pt x="47025" y="812800"/>
                  </a:lnTo>
                  <a:cubicBezTo>
                    <a:pt x="21054" y="812800"/>
                    <a:pt x="0" y="791746"/>
                    <a:pt x="0" y="765775"/>
                  </a:cubicBezTo>
                  <a:lnTo>
                    <a:pt x="0" y="47025"/>
                  </a:lnTo>
                  <a:cubicBezTo>
                    <a:pt x="0" y="21054"/>
                    <a:pt x="21054" y="0"/>
                    <a:pt x="47025" y="0"/>
                  </a:cubicBezTo>
                  <a:close/>
                </a:path>
              </a:pathLst>
            </a:custGeom>
            <a:solidFill>
              <a:srgbClr val="11182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 txBox="1"/>
            <p:nvPr/>
          </p:nvSpPr>
          <p:spPr>
            <a:xfrm>
              <a:off x="0" y="-38100"/>
              <a:ext cx="2211392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" name="Google Shape;96;p2"/>
          <p:cNvGrpSpPr/>
          <p:nvPr/>
        </p:nvGrpSpPr>
        <p:grpSpPr>
          <a:xfrm rot="5400000">
            <a:off x="12325152" y="4273101"/>
            <a:ext cx="10380609" cy="1834408"/>
            <a:chOff x="0" y="-38100"/>
            <a:chExt cx="2727023" cy="483136"/>
          </a:xfrm>
        </p:grpSpPr>
        <p:sp>
          <p:nvSpPr>
            <p:cNvPr id="97" name="Google Shape;97;p2"/>
            <p:cNvSpPr/>
            <p:nvPr/>
          </p:nvSpPr>
          <p:spPr>
            <a:xfrm>
              <a:off x="0" y="0"/>
              <a:ext cx="2727023" cy="445036"/>
            </a:xfrm>
            <a:custGeom>
              <a:rect b="b" l="l" r="r" t="t"/>
              <a:pathLst>
                <a:path extrusionOk="0" h="445036" w="2727023">
                  <a:moveTo>
                    <a:pt x="0" y="0"/>
                  </a:moveTo>
                  <a:lnTo>
                    <a:pt x="2727023" y="0"/>
                  </a:lnTo>
                  <a:lnTo>
                    <a:pt x="2727023" y="445036"/>
                  </a:lnTo>
                  <a:lnTo>
                    <a:pt x="0" y="445036"/>
                  </a:lnTo>
                  <a:close/>
                </a:path>
              </a:pathLst>
            </a:custGeom>
            <a:solidFill>
              <a:srgbClr val="11182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 txBox="1"/>
            <p:nvPr/>
          </p:nvSpPr>
          <p:spPr>
            <a:xfrm>
              <a:off x="0" y="-38100"/>
              <a:ext cx="2727023" cy="483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11911279" y="-144661"/>
            <a:ext cx="5814603" cy="1834408"/>
            <a:chOff x="0" y="-38100"/>
            <a:chExt cx="1531418" cy="483136"/>
          </a:xfrm>
        </p:grpSpPr>
        <p:sp>
          <p:nvSpPr>
            <p:cNvPr id="100" name="Google Shape;100;p2"/>
            <p:cNvSpPr/>
            <p:nvPr/>
          </p:nvSpPr>
          <p:spPr>
            <a:xfrm>
              <a:off x="0" y="0"/>
              <a:ext cx="1531418" cy="445036"/>
            </a:xfrm>
            <a:custGeom>
              <a:rect b="b" l="l" r="r" t="t"/>
              <a:pathLst>
                <a:path extrusionOk="0" h="445036" w="1531418">
                  <a:moveTo>
                    <a:pt x="0" y="0"/>
                  </a:moveTo>
                  <a:lnTo>
                    <a:pt x="1531418" y="0"/>
                  </a:lnTo>
                  <a:lnTo>
                    <a:pt x="1531418" y="445036"/>
                  </a:lnTo>
                  <a:lnTo>
                    <a:pt x="0" y="445036"/>
                  </a:lnTo>
                  <a:close/>
                </a:path>
              </a:pathLst>
            </a:custGeom>
            <a:solidFill>
              <a:srgbClr val="11182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 txBox="1"/>
            <p:nvPr/>
          </p:nvSpPr>
          <p:spPr>
            <a:xfrm>
              <a:off x="0" y="-38100"/>
              <a:ext cx="1531418" cy="483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" name="Google Shape;102;p2"/>
          <p:cNvSpPr txBox="1"/>
          <p:nvPr/>
        </p:nvSpPr>
        <p:spPr>
          <a:xfrm>
            <a:off x="728438" y="3981134"/>
            <a:ext cx="16821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700">
                <a:solidFill>
                  <a:srgbClr val="000000"/>
                </a:solidFill>
              </a:rPr>
              <a:t>Bringing </a:t>
            </a:r>
            <a:r>
              <a:rPr i="1" lang="en-US" sz="2700">
                <a:solidFill>
                  <a:srgbClr val="DA6657"/>
                </a:solidFill>
              </a:rPr>
              <a:t>Christ </a:t>
            </a:r>
            <a:r>
              <a:rPr i="1" lang="en-US" sz="2700">
                <a:solidFill>
                  <a:srgbClr val="000000"/>
                </a:solidFill>
              </a:rPr>
              <a:t>to work | </a:t>
            </a:r>
            <a:r>
              <a:rPr i="1" lang="en-US" sz="2700"/>
              <a:t>Pointing</a:t>
            </a:r>
            <a:r>
              <a:rPr i="1" lang="en-US" sz="2700">
                <a:solidFill>
                  <a:srgbClr val="000000"/>
                </a:solidFill>
              </a:rPr>
              <a:t> workers to </a:t>
            </a:r>
            <a:r>
              <a:rPr i="1" lang="en-US" sz="2700">
                <a:solidFill>
                  <a:srgbClr val="DA6657"/>
                </a:solidFill>
              </a:rPr>
              <a:t>Christ</a:t>
            </a:r>
            <a:endParaRPr/>
          </a:p>
        </p:txBody>
      </p:sp>
      <p:sp>
        <p:nvSpPr>
          <p:cNvPr id="103" name="Google Shape;103;p2"/>
          <p:cNvSpPr txBox="1"/>
          <p:nvPr/>
        </p:nvSpPr>
        <p:spPr>
          <a:xfrm>
            <a:off x="615474" y="8909858"/>
            <a:ext cx="109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</a:rPr>
              <a:t>Once a month on a </a:t>
            </a:r>
            <a:r>
              <a:rPr i="1" lang="en-US" sz="2400">
                <a:solidFill>
                  <a:srgbClr val="DA6657"/>
                </a:solidFill>
              </a:rPr>
              <a:t>(insert day of week) </a:t>
            </a:r>
            <a:r>
              <a:rPr b="1" lang="en-US" sz="2400">
                <a:solidFill>
                  <a:srgbClr val="000000"/>
                </a:solidFill>
              </a:rPr>
              <a:t>evening -  </a:t>
            </a:r>
            <a:r>
              <a:rPr i="1" lang="en-US" sz="2400">
                <a:solidFill>
                  <a:srgbClr val="DA6657"/>
                </a:solidFill>
              </a:rPr>
              <a:t>(Insert time)</a:t>
            </a:r>
            <a:r>
              <a:rPr b="1" lang="en-US" sz="2400">
                <a:solidFill>
                  <a:srgbClr val="000000"/>
                </a:solidFill>
              </a:rPr>
              <a:t> </a:t>
            </a:r>
            <a:endParaRPr sz="1700"/>
          </a:p>
        </p:txBody>
      </p:sp>
      <p:grpSp>
        <p:nvGrpSpPr>
          <p:cNvPr id="104" name="Google Shape;104;p2"/>
          <p:cNvGrpSpPr/>
          <p:nvPr/>
        </p:nvGrpSpPr>
        <p:grpSpPr>
          <a:xfrm>
            <a:off x="11911279" y="8546203"/>
            <a:ext cx="5814603" cy="1834408"/>
            <a:chOff x="0" y="-38100"/>
            <a:chExt cx="1531418" cy="483136"/>
          </a:xfrm>
        </p:grpSpPr>
        <p:sp>
          <p:nvSpPr>
            <p:cNvPr id="105" name="Google Shape;105;p2"/>
            <p:cNvSpPr/>
            <p:nvPr/>
          </p:nvSpPr>
          <p:spPr>
            <a:xfrm>
              <a:off x="0" y="0"/>
              <a:ext cx="1531418" cy="445036"/>
            </a:xfrm>
            <a:custGeom>
              <a:rect b="b" l="l" r="r" t="t"/>
              <a:pathLst>
                <a:path extrusionOk="0" h="445036" w="1531418">
                  <a:moveTo>
                    <a:pt x="0" y="0"/>
                  </a:moveTo>
                  <a:lnTo>
                    <a:pt x="1531418" y="0"/>
                  </a:lnTo>
                  <a:lnTo>
                    <a:pt x="1531418" y="445036"/>
                  </a:lnTo>
                  <a:lnTo>
                    <a:pt x="0" y="445036"/>
                  </a:lnTo>
                  <a:close/>
                </a:path>
              </a:pathLst>
            </a:custGeom>
            <a:solidFill>
              <a:srgbClr val="11182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0" y="-38100"/>
              <a:ext cx="1531418" cy="483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2"/>
          <p:cNvGrpSpPr/>
          <p:nvPr/>
        </p:nvGrpSpPr>
        <p:grpSpPr>
          <a:xfrm rot="5400000">
            <a:off x="10885084" y="4372604"/>
            <a:ext cx="10181605" cy="1834408"/>
            <a:chOff x="0" y="-38100"/>
            <a:chExt cx="2727023" cy="483136"/>
          </a:xfrm>
        </p:grpSpPr>
        <p:sp>
          <p:nvSpPr>
            <p:cNvPr id="108" name="Google Shape;108;p2"/>
            <p:cNvSpPr/>
            <p:nvPr/>
          </p:nvSpPr>
          <p:spPr>
            <a:xfrm>
              <a:off x="0" y="0"/>
              <a:ext cx="2727023" cy="445036"/>
            </a:xfrm>
            <a:custGeom>
              <a:rect b="b" l="l" r="r" t="t"/>
              <a:pathLst>
                <a:path extrusionOk="0" h="445036" w="2727023">
                  <a:moveTo>
                    <a:pt x="0" y="0"/>
                  </a:moveTo>
                  <a:lnTo>
                    <a:pt x="2727023" y="0"/>
                  </a:lnTo>
                  <a:lnTo>
                    <a:pt x="2727023" y="445036"/>
                  </a:lnTo>
                  <a:lnTo>
                    <a:pt x="0" y="445036"/>
                  </a:lnTo>
                  <a:close/>
                </a:path>
              </a:pathLst>
            </a:custGeom>
            <a:solidFill>
              <a:srgbClr val="11182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0" y="-38100"/>
              <a:ext cx="2727023" cy="483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" name="Google Shape;110;p2"/>
          <p:cNvGrpSpPr/>
          <p:nvPr/>
        </p:nvGrpSpPr>
        <p:grpSpPr>
          <a:xfrm rot="5400000">
            <a:off x="9429223" y="4426279"/>
            <a:ext cx="9894043" cy="2014620"/>
            <a:chOff x="0" y="-38100"/>
            <a:chExt cx="2727023" cy="530599"/>
          </a:xfrm>
        </p:grpSpPr>
        <p:sp>
          <p:nvSpPr>
            <p:cNvPr id="111" name="Google Shape;111;p2"/>
            <p:cNvSpPr/>
            <p:nvPr/>
          </p:nvSpPr>
          <p:spPr>
            <a:xfrm>
              <a:off x="0" y="0"/>
              <a:ext cx="2727023" cy="492499"/>
            </a:xfrm>
            <a:custGeom>
              <a:rect b="b" l="l" r="r" t="t"/>
              <a:pathLst>
                <a:path extrusionOk="0" h="492499" w="2727023">
                  <a:moveTo>
                    <a:pt x="0" y="0"/>
                  </a:moveTo>
                  <a:lnTo>
                    <a:pt x="2727023" y="0"/>
                  </a:lnTo>
                  <a:lnTo>
                    <a:pt x="2727023" y="492499"/>
                  </a:lnTo>
                  <a:lnTo>
                    <a:pt x="0" y="492499"/>
                  </a:lnTo>
                  <a:close/>
                </a:path>
              </a:pathLst>
            </a:custGeom>
            <a:solidFill>
              <a:srgbClr val="11182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 txBox="1"/>
            <p:nvPr/>
          </p:nvSpPr>
          <p:spPr>
            <a:xfrm>
              <a:off x="0" y="-38100"/>
              <a:ext cx="2727023" cy="530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2"/>
          <p:cNvGrpSpPr/>
          <p:nvPr/>
        </p:nvGrpSpPr>
        <p:grpSpPr>
          <a:xfrm rot="5400000">
            <a:off x="8019324" y="4605083"/>
            <a:ext cx="9716647" cy="1834408"/>
            <a:chOff x="0" y="-38100"/>
            <a:chExt cx="2727023" cy="483136"/>
          </a:xfrm>
        </p:grpSpPr>
        <p:sp>
          <p:nvSpPr>
            <p:cNvPr id="114" name="Google Shape;114;p2"/>
            <p:cNvSpPr/>
            <p:nvPr/>
          </p:nvSpPr>
          <p:spPr>
            <a:xfrm>
              <a:off x="0" y="0"/>
              <a:ext cx="2727023" cy="445036"/>
            </a:xfrm>
            <a:custGeom>
              <a:rect b="b" l="l" r="r" t="t"/>
              <a:pathLst>
                <a:path extrusionOk="0" h="445036" w="2727023">
                  <a:moveTo>
                    <a:pt x="0" y="0"/>
                  </a:moveTo>
                  <a:lnTo>
                    <a:pt x="2727023" y="0"/>
                  </a:lnTo>
                  <a:lnTo>
                    <a:pt x="2727023" y="445036"/>
                  </a:lnTo>
                  <a:lnTo>
                    <a:pt x="0" y="445036"/>
                  </a:lnTo>
                  <a:close/>
                </a:path>
              </a:pathLst>
            </a:custGeom>
            <a:solidFill>
              <a:srgbClr val="11182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0" y="-38100"/>
              <a:ext cx="2727023" cy="483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6" name="Google Shape;116;p2"/>
          <p:cNvSpPr/>
          <p:nvPr/>
        </p:nvSpPr>
        <p:spPr>
          <a:xfrm>
            <a:off x="10554601" y="1178611"/>
            <a:ext cx="7171331" cy="7758318"/>
          </a:xfrm>
          <a:custGeom>
            <a:rect b="b" l="l" r="r" t="t"/>
            <a:pathLst>
              <a:path extrusionOk="0" h="7758318" w="7171331">
                <a:moveTo>
                  <a:pt x="0" y="0"/>
                </a:moveTo>
                <a:lnTo>
                  <a:pt x="7171331" y="0"/>
                </a:lnTo>
                <a:lnTo>
                  <a:pt x="7171331" y="7758319"/>
                </a:lnTo>
                <a:lnTo>
                  <a:pt x="0" y="77583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0678" l="-26501" r="-104306" t="-2146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14399642" y="9126737"/>
            <a:ext cx="3581540" cy="1193847"/>
          </a:xfrm>
          <a:custGeom>
            <a:rect b="b" l="l" r="r" t="t"/>
            <a:pathLst>
              <a:path extrusionOk="0" h="1193847" w="3581540">
                <a:moveTo>
                  <a:pt x="0" y="0"/>
                </a:moveTo>
                <a:lnTo>
                  <a:pt x="3581540" y="0"/>
                </a:lnTo>
                <a:lnTo>
                  <a:pt x="3581540" y="1193847"/>
                </a:lnTo>
                <a:lnTo>
                  <a:pt x="0" y="11938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466632" y="334168"/>
            <a:ext cx="4730842" cy="13612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964">
                <a:solidFill>
                  <a:srgbClr val="11182C"/>
                </a:solidFill>
                <a:latin typeface="Montserrat"/>
                <a:ea typeface="Montserrat"/>
                <a:cs typeface="Montserrat"/>
                <a:sym typeface="Montserrat"/>
              </a:rPr>
              <a:t>Church </a:t>
            </a:r>
            <a:endParaRPr/>
          </a:p>
        </p:txBody>
      </p:sp>
      <p:sp>
        <p:nvSpPr>
          <p:cNvPr id="119" name="Google Shape;119;p2"/>
          <p:cNvSpPr txBox="1"/>
          <p:nvPr/>
        </p:nvSpPr>
        <p:spPr>
          <a:xfrm>
            <a:off x="466632" y="1170382"/>
            <a:ext cx="4645314" cy="16708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234">
                <a:solidFill>
                  <a:srgbClr val="DA6657"/>
                </a:solidFill>
                <a:latin typeface="Yellowtail"/>
                <a:ea typeface="Yellowtail"/>
                <a:cs typeface="Yellowtail"/>
                <a:sym typeface="Yellowtail"/>
              </a:rPr>
              <a:t>Workplace</a:t>
            </a:r>
            <a:endParaRPr/>
          </a:p>
        </p:txBody>
      </p:sp>
      <p:sp>
        <p:nvSpPr>
          <p:cNvPr id="120" name="Google Shape;120;p2"/>
          <p:cNvSpPr txBox="1"/>
          <p:nvPr/>
        </p:nvSpPr>
        <p:spPr>
          <a:xfrm>
            <a:off x="615474" y="2555517"/>
            <a:ext cx="4730842" cy="13612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964">
                <a:solidFill>
                  <a:srgbClr val="AACCE1"/>
                </a:solidFill>
                <a:latin typeface="Montserrat"/>
                <a:ea typeface="Montserrat"/>
                <a:cs typeface="Montserrat"/>
                <a:sym typeface="Montserrat"/>
              </a:rPr>
              <a:t>Ministry</a:t>
            </a:r>
            <a:endParaRPr/>
          </a:p>
        </p:txBody>
      </p:sp>
      <p:sp>
        <p:nvSpPr>
          <p:cNvPr id="121" name="Google Shape;121;p2"/>
          <p:cNvSpPr txBox="1"/>
          <p:nvPr/>
        </p:nvSpPr>
        <p:spPr>
          <a:xfrm>
            <a:off x="9139238" y="4274503"/>
            <a:ext cx="9525" cy="1566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1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"/>
          <p:cNvSpPr txBox="1"/>
          <p:nvPr/>
        </p:nvSpPr>
        <p:spPr>
          <a:xfrm>
            <a:off x="672000" y="5536526"/>
            <a:ext cx="7985700" cy="22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FF"/>
                </a:solidFill>
              </a:rPr>
              <a:t>Ministry focused on enabling and equipping working people to be </a:t>
            </a:r>
            <a:r>
              <a:rPr b="1" lang="en-US" sz="2800">
                <a:solidFill>
                  <a:srgbClr val="DA6657"/>
                </a:solidFill>
              </a:rPr>
              <a:t>witnesses</a:t>
            </a:r>
            <a:r>
              <a:rPr b="1" lang="en-US" sz="2800">
                <a:solidFill>
                  <a:srgbClr val="FFFFFF"/>
                </a:solidFill>
              </a:rPr>
              <a:t> for Christ at their </a:t>
            </a:r>
            <a:r>
              <a:rPr b="1" lang="en-US" sz="2800">
                <a:solidFill>
                  <a:srgbClr val="DA6657"/>
                </a:solidFill>
              </a:rPr>
              <a:t>workplace</a:t>
            </a:r>
            <a:r>
              <a:rPr b="1" lang="en-US" sz="2800">
                <a:solidFill>
                  <a:srgbClr val="FFFFFF"/>
                </a:solidFill>
              </a:rPr>
              <a:t> - by supporting, encouraging, growing and praying for </a:t>
            </a:r>
            <a:r>
              <a:rPr b="1" lang="en-US" sz="2800">
                <a:solidFill>
                  <a:srgbClr val="DA6657"/>
                </a:solidFill>
              </a:rPr>
              <a:t>them</a:t>
            </a:r>
            <a:r>
              <a:rPr b="1" lang="en-US" sz="2800">
                <a:solidFill>
                  <a:srgbClr val="FFFFFF"/>
                </a:solidFill>
              </a:rPr>
              <a:t>.</a:t>
            </a:r>
            <a:endParaRPr sz="1200"/>
          </a:p>
        </p:txBody>
      </p:sp>
      <p:sp>
        <p:nvSpPr>
          <p:cNvPr id="123" name="Google Shape;123;p2"/>
          <p:cNvSpPr txBox="1"/>
          <p:nvPr/>
        </p:nvSpPr>
        <p:spPr>
          <a:xfrm>
            <a:off x="8863012" y="3729019"/>
            <a:ext cx="561975" cy="25527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99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3"/>
          <p:cNvGrpSpPr/>
          <p:nvPr/>
        </p:nvGrpSpPr>
        <p:grpSpPr>
          <a:xfrm>
            <a:off x="466632" y="4983772"/>
            <a:ext cx="8396385" cy="3230761"/>
            <a:chOff x="0" y="-38100"/>
            <a:chExt cx="2211393" cy="850900"/>
          </a:xfrm>
        </p:grpSpPr>
        <p:sp>
          <p:nvSpPr>
            <p:cNvPr id="129" name="Google Shape;129;p3"/>
            <p:cNvSpPr/>
            <p:nvPr/>
          </p:nvSpPr>
          <p:spPr>
            <a:xfrm>
              <a:off x="0" y="0"/>
              <a:ext cx="2211393" cy="812800"/>
            </a:xfrm>
            <a:custGeom>
              <a:rect b="b" l="l" r="r" t="t"/>
              <a:pathLst>
                <a:path extrusionOk="0" h="812800" w="2211393">
                  <a:moveTo>
                    <a:pt x="47025" y="0"/>
                  </a:moveTo>
                  <a:lnTo>
                    <a:pt x="2164368" y="0"/>
                  </a:lnTo>
                  <a:cubicBezTo>
                    <a:pt x="2176840" y="0"/>
                    <a:pt x="2188801" y="4954"/>
                    <a:pt x="2197619" y="13773"/>
                  </a:cubicBezTo>
                  <a:cubicBezTo>
                    <a:pt x="2206438" y="22592"/>
                    <a:pt x="2211393" y="34553"/>
                    <a:pt x="2211393" y="47025"/>
                  </a:cubicBezTo>
                  <a:lnTo>
                    <a:pt x="2211393" y="765775"/>
                  </a:lnTo>
                  <a:cubicBezTo>
                    <a:pt x="2211393" y="791746"/>
                    <a:pt x="2190339" y="812800"/>
                    <a:pt x="2164368" y="812800"/>
                  </a:cubicBezTo>
                  <a:lnTo>
                    <a:pt x="47025" y="812800"/>
                  </a:lnTo>
                  <a:cubicBezTo>
                    <a:pt x="21054" y="812800"/>
                    <a:pt x="0" y="791746"/>
                    <a:pt x="0" y="765775"/>
                  </a:cubicBezTo>
                  <a:lnTo>
                    <a:pt x="0" y="47025"/>
                  </a:lnTo>
                  <a:cubicBezTo>
                    <a:pt x="0" y="21054"/>
                    <a:pt x="21054" y="0"/>
                    <a:pt x="47025" y="0"/>
                  </a:cubicBezTo>
                  <a:close/>
                </a:path>
              </a:pathLst>
            </a:custGeom>
            <a:solidFill>
              <a:srgbClr val="11182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"/>
            <p:cNvSpPr txBox="1"/>
            <p:nvPr/>
          </p:nvSpPr>
          <p:spPr>
            <a:xfrm>
              <a:off x="0" y="-38100"/>
              <a:ext cx="2211392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3"/>
          <p:cNvGrpSpPr/>
          <p:nvPr/>
        </p:nvGrpSpPr>
        <p:grpSpPr>
          <a:xfrm rot="5400000">
            <a:off x="12355165" y="4209504"/>
            <a:ext cx="10320583" cy="1834408"/>
            <a:chOff x="0" y="-38100"/>
            <a:chExt cx="2727023" cy="483136"/>
          </a:xfrm>
        </p:grpSpPr>
        <p:sp>
          <p:nvSpPr>
            <p:cNvPr id="132" name="Google Shape;132;p3"/>
            <p:cNvSpPr/>
            <p:nvPr/>
          </p:nvSpPr>
          <p:spPr>
            <a:xfrm>
              <a:off x="0" y="0"/>
              <a:ext cx="2727023" cy="445036"/>
            </a:xfrm>
            <a:custGeom>
              <a:rect b="b" l="l" r="r" t="t"/>
              <a:pathLst>
                <a:path extrusionOk="0" h="445036" w="2727023">
                  <a:moveTo>
                    <a:pt x="0" y="0"/>
                  </a:moveTo>
                  <a:lnTo>
                    <a:pt x="2727023" y="0"/>
                  </a:lnTo>
                  <a:lnTo>
                    <a:pt x="2727023" y="445036"/>
                  </a:lnTo>
                  <a:lnTo>
                    <a:pt x="0" y="445036"/>
                  </a:lnTo>
                  <a:close/>
                </a:path>
              </a:pathLst>
            </a:custGeom>
            <a:solidFill>
              <a:srgbClr val="11182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3"/>
            <p:cNvSpPr txBox="1"/>
            <p:nvPr/>
          </p:nvSpPr>
          <p:spPr>
            <a:xfrm>
              <a:off x="0" y="-38100"/>
              <a:ext cx="2727023" cy="483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" name="Google Shape;134;p3"/>
          <p:cNvGrpSpPr/>
          <p:nvPr/>
        </p:nvGrpSpPr>
        <p:grpSpPr>
          <a:xfrm>
            <a:off x="11911279" y="-144702"/>
            <a:ext cx="5814603" cy="1409042"/>
            <a:chOff x="0" y="-38100"/>
            <a:chExt cx="1531418" cy="483136"/>
          </a:xfrm>
        </p:grpSpPr>
        <p:sp>
          <p:nvSpPr>
            <p:cNvPr id="135" name="Google Shape;135;p3"/>
            <p:cNvSpPr/>
            <p:nvPr/>
          </p:nvSpPr>
          <p:spPr>
            <a:xfrm>
              <a:off x="0" y="0"/>
              <a:ext cx="1531418" cy="445036"/>
            </a:xfrm>
            <a:custGeom>
              <a:rect b="b" l="l" r="r" t="t"/>
              <a:pathLst>
                <a:path extrusionOk="0" h="445036" w="1531418">
                  <a:moveTo>
                    <a:pt x="0" y="0"/>
                  </a:moveTo>
                  <a:lnTo>
                    <a:pt x="1531418" y="0"/>
                  </a:lnTo>
                  <a:lnTo>
                    <a:pt x="1531418" y="445036"/>
                  </a:lnTo>
                  <a:lnTo>
                    <a:pt x="0" y="445036"/>
                  </a:lnTo>
                  <a:close/>
                </a:path>
              </a:pathLst>
            </a:custGeom>
            <a:solidFill>
              <a:srgbClr val="11182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3"/>
            <p:cNvSpPr txBox="1"/>
            <p:nvPr/>
          </p:nvSpPr>
          <p:spPr>
            <a:xfrm>
              <a:off x="0" y="-38100"/>
              <a:ext cx="1531418" cy="483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3"/>
          <p:cNvSpPr txBox="1"/>
          <p:nvPr/>
        </p:nvSpPr>
        <p:spPr>
          <a:xfrm>
            <a:off x="728438" y="3981134"/>
            <a:ext cx="16821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700">
                <a:solidFill>
                  <a:srgbClr val="000000"/>
                </a:solidFill>
              </a:rPr>
              <a:t>Bringing </a:t>
            </a:r>
            <a:r>
              <a:rPr i="1" lang="en-US" sz="2700">
                <a:solidFill>
                  <a:srgbClr val="DA6657"/>
                </a:solidFill>
              </a:rPr>
              <a:t>Christ </a:t>
            </a:r>
            <a:r>
              <a:rPr i="1" lang="en-US" sz="2700">
                <a:solidFill>
                  <a:srgbClr val="000000"/>
                </a:solidFill>
              </a:rPr>
              <a:t>to work | Poiniting workers to </a:t>
            </a:r>
            <a:r>
              <a:rPr i="1" lang="en-US" sz="2700">
                <a:solidFill>
                  <a:srgbClr val="DA6657"/>
                </a:solidFill>
              </a:rPr>
              <a:t>Christ</a:t>
            </a:r>
            <a:endParaRPr/>
          </a:p>
        </p:txBody>
      </p:sp>
      <p:grpSp>
        <p:nvGrpSpPr>
          <p:cNvPr id="138" name="Google Shape;138;p3"/>
          <p:cNvGrpSpPr/>
          <p:nvPr/>
        </p:nvGrpSpPr>
        <p:grpSpPr>
          <a:xfrm>
            <a:off x="11911279" y="8554218"/>
            <a:ext cx="5814603" cy="1732783"/>
            <a:chOff x="0" y="-38100"/>
            <a:chExt cx="1531418" cy="483136"/>
          </a:xfrm>
        </p:grpSpPr>
        <p:sp>
          <p:nvSpPr>
            <p:cNvPr id="139" name="Google Shape;139;p3"/>
            <p:cNvSpPr/>
            <p:nvPr/>
          </p:nvSpPr>
          <p:spPr>
            <a:xfrm>
              <a:off x="0" y="0"/>
              <a:ext cx="1531418" cy="445036"/>
            </a:xfrm>
            <a:custGeom>
              <a:rect b="b" l="l" r="r" t="t"/>
              <a:pathLst>
                <a:path extrusionOk="0" h="445036" w="1531418">
                  <a:moveTo>
                    <a:pt x="0" y="0"/>
                  </a:moveTo>
                  <a:lnTo>
                    <a:pt x="1531418" y="0"/>
                  </a:lnTo>
                  <a:lnTo>
                    <a:pt x="1531418" y="445036"/>
                  </a:lnTo>
                  <a:lnTo>
                    <a:pt x="0" y="445036"/>
                  </a:lnTo>
                  <a:close/>
                </a:path>
              </a:pathLst>
            </a:custGeom>
            <a:solidFill>
              <a:srgbClr val="11182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3"/>
            <p:cNvSpPr txBox="1"/>
            <p:nvPr/>
          </p:nvSpPr>
          <p:spPr>
            <a:xfrm>
              <a:off x="0" y="-38100"/>
              <a:ext cx="1531418" cy="483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" name="Google Shape;141;p3"/>
          <p:cNvGrpSpPr/>
          <p:nvPr/>
        </p:nvGrpSpPr>
        <p:grpSpPr>
          <a:xfrm rot="5400000">
            <a:off x="10815592" y="4209504"/>
            <a:ext cx="10320587" cy="1834408"/>
            <a:chOff x="0" y="-38100"/>
            <a:chExt cx="2727023" cy="483136"/>
          </a:xfrm>
        </p:grpSpPr>
        <p:sp>
          <p:nvSpPr>
            <p:cNvPr id="142" name="Google Shape;142;p3"/>
            <p:cNvSpPr/>
            <p:nvPr/>
          </p:nvSpPr>
          <p:spPr>
            <a:xfrm>
              <a:off x="0" y="0"/>
              <a:ext cx="2727023" cy="445036"/>
            </a:xfrm>
            <a:custGeom>
              <a:rect b="b" l="l" r="r" t="t"/>
              <a:pathLst>
                <a:path extrusionOk="0" h="445036" w="2727023">
                  <a:moveTo>
                    <a:pt x="0" y="0"/>
                  </a:moveTo>
                  <a:lnTo>
                    <a:pt x="2727023" y="0"/>
                  </a:lnTo>
                  <a:lnTo>
                    <a:pt x="2727023" y="445036"/>
                  </a:lnTo>
                  <a:lnTo>
                    <a:pt x="0" y="445036"/>
                  </a:lnTo>
                  <a:close/>
                </a:path>
              </a:pathLst>
            </a:custGeom>
            <a:solidFill>
              <a:srgbClr val="11182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3"/>
            <p:cNvSpPr txBox="1"/>
            <p:nvPr/>
          </p:nvSpPr>
          <p:spPr>
            <a:xfrm>
              <a:off x="0" y="-38100"/>
              <a:ext cx="2727023" cy="483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" name="Google Shape;144;p3"/>
          <p:cNvGrpSpPr/>
          <p:nvPr/>
        </p:nvGrpSpPr>
        <p:grpSpPr>
          <a:xfrm rot="5400000">
            <a:off x="9476030" y="4379474"/>
            <a:ext cx="9800432" cy="2014620"/>
            <a:chOff x="0" y="-38100"/>
            <a:chExt cx="2727023" cy="530599"/>
          </a:xfrm>
        </p:grpSpPr>
        <p:sp>
          <p:nvSpPr>
            <p:cNvPr id="145" name="Google Shape;145;p3"/>
            <p:cNvSpPr/>
            <p:nvPr/>
          </p:nvSpPr>
          <p:spPr>
            <a:xfrm>
              <a:off x="0" y="0"/>
              <a:ext cx="2727023" cy="492499"/>
            </a:xfrm>
            <a:custGeom>
              <a:rect b="b" l="l" r="r" t="t"/>
              <a:pathLst>
                <a:path extrusionOk="0" h="492499" w="2727023">
                  <a:moveTo>
                    <a:pt x="0" y="0"/>
                  </a:moveTo>
                  <a:lnTo>
                    <a:pt x="2727023" y="0"/>
                  </a:lnTo>
                  <a:lnTo>
                    <a:pt x="2727023" y="492499"/>
                  </a:lnTo>
                  <a:lnTo>
                    <a:pt x="0" y="492499"/>
                  </a:lnTo>
                  <a:close/>
                </a:path>
              </a:pathLst>
            </a:custGeom>
            <a:solidFill>
              <a:srgbClr val="11182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3"/>
            <p:cNvSpPr txBox="1"/>
            <p:nvPr/>
          </p:nvSpPr>
          <p:spPr>
            <a:xfrm>
              <a:off x="0" y="-38100"/>
              <a:ext cx="2727023" cy="5305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" name="Google Shape;147;p3"/>
          <p:cNvSpPr txBox="1"/>
          <p:nvPr/>
        </p:nvSpPr>
        <p:spPr>
          <a:xfrm>
            <a:off x="615474" y="8909858"/>
            <a:ext cx="109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</a:rPr>
              <a:t>Once a month on a </a:t>
            </a:r>
            <a:r>
              <a:rPr i="1" lang="en-US" sz="2400">
                <a:solidFill>
                  <a:srgbClr val="DA6657"/>
                </a:solidFill>
              </a:rPr>
              <a:t>(insert day of week) </a:t>
            </a:r>
            <a:r>
              <a:rPr b="1" lang="en-US" sz="2400">
                <a:solidFill>
                  <a:srgbClr val="000000"/>
                </a:solidFill>
              </a:rPr>
              <a:t>evening -  </a:t>
            </a:r>
            <a:r>
              <a:rPr i="1" lang="en-US" sz="2400">
                <a:solidFill>
                  <a:srgbClr val="DA6657"/>
                </a:solidFill>
              </a:rPr>
              <a:t>(Insert time)</a:t>
            </a:r>
            <a:r>
              <a:rPr b="1" lang="en-US" sz="2300">
                <a:solidFill>
                  <a:srgbClr val="000000"/>
                </a:solidFill>
              </a:rPr>
              <a:t> </a:t>
            </a:r>
            <a:endParaRPr sz="1600"/>
          </a:p>
        </p:txBody>
      </p:sp>
      <p:sp>
        <p:nvSpPr>
          <p:cNvPr id="148" name="Google Shape;148;p3"/>
          <p:cNvSpPr/>
          <p:nvPr/>
        </p:nvSpPr>
        <p:spPr>
          <a:xfrm>
            <a:off x="10554601" y="1126228"/>
            <a:ext cx="7171331" cy="7758318"/>
          </a:xfrm>
          <a:custGeom>
            <a:rect b="b" l="l" r="r" t="t"/>
            <a:pathLst>
              <a:path extrusionOk="0" h="7758318" w="7171331">
                <a:moveTo>
                  <a:pt x="0" y="0"/>
                </a:moveTo>
                <a:lnTo>
                  <a:pt x="7171331" y="0"/>
                </a:lnTo>
                <a:lnTo>
                  <a:pt x="7171331" y="7758318"/>
                </a:lnTo>
                <a:lnTo>
                  <a:pt x="0" y="7758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83568" r="-85538" t="-758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"/>
          <p:cNvSpPr/>
          <p:nvPr/>
        </p:nvSpPr>
        <p:spPr>
          <a:xfrm>
            <a:off x="14444695" y="9123089"/>
            <a:ext cx="3581540" cy="1164001"/>
          </a:xfrm>
          <a:custGeom>
            <a:rect b="b" l="l" r="r" t="t"/>
            <a:pathLst>
              <a:path extrusionOk="0" h="1193847" w="3581540">
                <a:moveTo>
                  <a:pt x="0" y="0"/>
                </a:moveTo>
                <a:lnTo>
                  <a:pt x="3581540" y="0"/>
                </a:lnTo>
                <a:lnTo>
                  <a:pt x="3581540" y="1193847"/>
                </a:lnTo>
                <a:lnTo>
                  <a:pt x="0" y="11938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"/>
          <p:cNvSpPr txBox="1"/>
          <p:nvPr/>
        </p:nvSpPr>
        <p:spPr>
          <a:xfrm>
            <a:off x="466632" y="334168"/>
            <a:ext cx="4730842" cy="13612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964">
                <a:solidFill>
                  <a:srgbClr val="11182C"/>
                </a:solidFill>
                <a:latin typeface="Montserrat"/>
                <a:ea typeface="Montserrat"/>
                <a:cs typeface="Montserrat"/>
                <a:sym typeface="Montserrat"/>
              </a:rPr>
              <a:t>Church </a:t>
            </a:r>
            <a:endParaRPr/>
          </a:p>
        </p:txBody>
      </p:sp>
      <p:sp>
        <p:nvSpPr>
          <p:cNvPr id="151" name="Google Shape;151;p3"/>
          <p:cNvSpPr txBox="1"/>
          <p:nvPr/>
        </p:nvSpPr>
        <p:spPr>
          <a:xfrm>
            <a:off x="466632" y="1170382"/>
            <a:ext cx="4645314" cy="16708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234">
                <a:solidFill>
                  <a:srgbClr val="DA6657"/>
                </a:solidFill>
                <a:latin typeface="Yellowtail"/>
                <a:ea typeface="Yellowtail"/>
                <a:cs typeface="Yellowtail"/>
                <a:sym typeface="Yellowtail"/>
              </a:rPr>
              <a:t>Workplace</a:t>
            </a:r>
            <a:endParaRPr/>
          </a:p>
        </p:txBody>
      </p:sp>
      <p:sp>
        <p:nvSpPr>
          <p:cNvPr id="152" name="Google Shape;152;p3"/>
          <p:cNvSpPr txBox="1"/>
          <p:nvPr/>
        </p:nvSpPr>
        <p:spPr>
          <a:xfrm>
            <a:off x="615474" y="2555517"/>
            <a:ext cx="4730842" cy="13612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964">
                <a:solidFill>
                  <a:srgbClr val="AACCE1"/>
                </a:solidFill>
                <a:latin typeface="Montserrat"/>
                <a:ea typeface="Montserrat"/>
                <a:cs typeface="Montserrat"/>
                <a:sym typeface="Montserrat"/>
              </a:rPr>
              <a:t>Ministry</a:t>
            </a:r>
            <a:endParaRPr/>
          </a:p>
        </p:txBody>
      </p:sp>
      <p:sp>
        <p:nvSpPr>
          <p:cNvPr id="153" name="Google Shape;153;p3"/>
          <p:cNvSpPr txBox="1"/>
          <p:nvPr/>
        </p:nvSpPr>
        <p:spPr>
          <a:xfrm>
            <a:off x="9139238" y="4274503"/>
            <a:ext cx="9525" cy="15665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1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3"/>
          <p:cNvSpPr txBox="1"/>
          <p:nvPr/>
        </p:nvSpPr>
        <p:spPr>
          <a:xfrm>
            <a:off x="728438" y="5346497"/>
            <a:ext cx="79857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</a:rPr>
              <a:t>We are therefore Christ’s </a:t>
            </a:r>
            <a:r>
              <a:rPr b="1" lang="en-US" sz="3000">
                <a:solidFill>
                  <a:srgbClr val="DA6657"/>
                </a:solidFill>
              </a:rPr>
              <a:t>ambassadors</a:t>
            </a:r>
            <a:r>
              <a:rPr b="1" lang="en-US" sz="3000">
                <a:solidFill>
                  <a:srgbClr val="FFFFFF"/>
                </a:solidFill>
              </a:rPr>
              <a:t>, as though God were making his appeal through </a:t>
            </a:r>
            <a:r>
              <a:rPr b="1" lang="en-US" sz="3000">
                <a:solidFill>
                  <a:srgbClr val="DA6657"/>
                </a:solidFill>
              </a:rPr>
              <a:t>us</a:t>
            </a:r>
            <a:r>
              <a:rPr b="1" lang="en-US" sz="3000">
                <a:solidFill>
                  <a:srgbClr val="FFFFFF"/>
                </a:solidFill>
              </a:rPr>
              <a:t>. 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>
                <a:solidFill>
                  <a:srgbClr val="FFFFFF"/>
                </a:solidFill>
              </a:rPr>
              <a:t>(2 Corinthians 5:20 NIV)</a:t>
            </a:r>
            <a:endParaRPr/>
          </a:p>
        </p:txBody>
      </p:sp>
      <p:sp>
        <p:nvSpPr>
          <p:cNvPr id="155" name="Google Shape;155;p3"/>
          <p:cNvSpPr txBox="1"/>
          <p:nvPr/>
        </p:nvSpPr>
        <p:spPr>
          <a:xfrm>
            <a:off x="8863012" y="3729019"/>
            <a:ext cx="561975" cy="25527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99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g33f85b0395b_0_0"/>
          <p:cNvGrpSpPr/>
          <p:nvPr/>
        </p:nvGrpSpPr>
        <p:grpSpPr>
          <a:xfrm>
            <a:off x="466632" y="4983771"/>
            <a:ext cx="8396438" cy="3230782"/>
            <a:chOff x="0" y="-38100"/>
            <a:chExt cx="2211393" cy="850900"/>
          </a:xfrm>
        </p:grpSpPr>
        <p:sp>
          <p:nvSpPr>
            <p:cNvPr id="161" name="Google Shape;161;g33f85b0395b_0_0"/>
            <p:cNvSpPr/>
            <p:nvPr/>
          </p:nvSpPr>
          <p:spPr>
            <a:xfrm>
              <a:off x="0" y="0"/>
              <a:ext cx="2211393" cy="812800"/>
            </a:xfrm>
            <a:custGeom>
              <a:rect b="b" l="l" r="r" t="t"/>
              <a:pathLst>
                <a:path extrusionOk="0" h="812800" w="2211393">
                  <a:moveTo>
                    <a:pt x="47025" y="0"/>
                  </a:moveTo>
                  <a:lnTo>
                    <a:pt x="2164368" y="0"/>
                  </a:lnTo>
                  <a:cubicBezTo>
                    <a:pt x="2176840" y="0"/>
                    <a:pt x="2188801" y="4954"/>
                    <a:pt x="2197619" y="13773"/>
                  </a:cubicBezTo>
                  <a:cubicBezTo>
                    <a:pt x="2206438" y="22592"/>
                    <a:pt x="2211393" y="34553"/>
                    <a:pt x="2211393" y="47025"/>
                  </a:cubicBezTo>
                  <a:lnTo>
                    <a:pt x="2211393" y="765775"/>
                  </a:lnTo>
                  <a:cubicBezTo>
                    <a:pt x="2211393" y="791746"/>
                    <a:pt x="2190339" y="812800"/>
                    <a:pt x="2164368" y="812800"/>
                  </a:cubicBezTo>
                  <a:lnTo>
                    <a:pt x="47025" y="812800"/>
                  </a:lnTo>
                  <a:cubicBezTo>
                    <a:pt x="21054" y="812800"/>
                    <a:pt x="0" y="791746"/>
                    <a:pt x="0" y="765775"/>
                  </a:cubicBezTo>
                  <a:lnTo>
                    <a:pt x="0" y="47025"/>
                  </a:lnTo>
                  <a:cubicBezTo>
                    <a:pt x="0" y="21054"/>
                    <a:pt x="21054" y="0"/>
                    <a:pt x="47025" y="0"/>
                  </a:cubicBezTo>
                  <a:close/>
                </a:path>
              </a:pathLst>
            </a:custGeom>
            <a:solidFill>
              <a:srgbClr val="11182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highlight>
                  <a:srgbClr val="AACCE1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g33f85b0395b_0_0"/>
            <p:cNvSpPr txBox="1"/>
            <p:nvPr/>
          </p:nvSpPr>
          <p:spPr>
            <a:xfrm>
              <a:off x="0" y="-38100"/>
              <a:ext cx="22113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6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highlight>
                  <a:srgbClr val="AACCE1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g33f85b0395b_0_0"/>
          <p:cNvGrpSpPr/>
          <p:nvPr/>
        </p:nvGrpSpPr>
        <p:grpSpPr>
          <a:xfrm rot="5400000">
            <a:off x="12355106" y="4209553"/>
            <a:ext cx="10320691" cy="1834419"/>
            <a:chOff x="0" y="-38100"/>
            <a:chExt cx="2727023" cy="483136"/>
          </a:xfrm>
        </p:grpSpPr>
        <p:sp>
          <p:nvSpPr>
            <p:cNvPr id="164" name="Google Shape;164;g33f85b0395b_0_0"/>
            <p:cNvSpPr/>
            <p:nvPr/>
          </p:nvSpPr>
          <p:spPr>
            <a:xfrm>
              <a:off x="0" y="0"/>
              <a:ext cx="2727023" cy="445036"/>
            </a:xfrm>
            <a:custGeom>
              <a:rect b="b" l="l" r="r" t="t"/>
              <a:pathLst>
                <a:path extrusionOk="0" h="445036" w="2727023">
                  <a:moveTo>
                    <a:pt x="0" y="0"/>
                  </a:moveTo>
                  <a:lnTo>
                    <a:pt x="2727023" y="0"/>
                  </a:lnTo>
                  <a:lnTo>
                    <a:pt x="2727023" y="445036"/>
                  </a:lnTo>
                  <a:lnTo>
                    <a:pt x="0" y="445036"/>
                  </a:lnTo>
                  <a:close/>
                </a:path>
              </a:pathLst>
            </a:custGeom>
            <a:solidFill>
              <a:srgbClr val="11182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g33f85b0395b_0_0"/>
            <p:cNvSpPr txBox="1"/>
            <p:nvPr/>
          </p:nvSpPr>
          <p:spPr>
            <a:xfrm>
              <a:off x="0" y="-38100"/>
              <a:ext cx="27270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" name="Google Shape;166;g33f85b0395b_0_0"/>
          <p:cNvGrpSpPr/>
          <p:nvPr/>
        </p:nvGrpSpPr>
        <p:grpSpPr>
          <a:xfrm>
            <a:off x="11911279" y="-144700"/>
            <a:ext cx="5814952" cy="1409018"/>
            <a:chOff x="0" y="-38100"/>
            <a:chExt cx="1531500" cy="483136"/>
          </a:xfrm>
        </p:grpSpPr>
        <p:sp>
          <p:nvSpPr>
            <p:cNvPr id="167" name="Google Shape;167;g33f85b0395b_0_0"/>
            <p:cNvSpPr/>
            <p:nvPr/>
          </p:nvSpPr>
          <p:spPr>
            <a:xfrm>
              <a:off x="0" y="0"/>
              <a:ext cx="1531418" cy="445036"/>
            </a:xfrm>
            <a:custGeom>
              <a:rect b="b" l="l" r="r" t="t"/>
              <a:pathLst>
                <a:path extrusionOk="0" h="445036" w="1531418">
                  <a:moveTo>
                    <a:pt x="0" y="0"/>
                  </a:moveTo>
                  <a:lnTo>
                    <a:pt x="1531418" y="0"/>
                  </a:lnTo>
                  <a:lnTo>
                    <a:pt x="1531418" y="445036"/>
                  </a:lnTo>
                  <a:lnTo>
                    <a:pt x="0" y="445036"/>
                  </a:lnTo>
                  <a:close/>
                </a:path>
              </a:pathLst>
            </a:custGeom>
            <a:solidFill>
              <a:srgbClr val="11182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highlight>
                  <a:srgbClr val="AACCE1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g33f85b0395b_0_0"/>
            <p:cNvSpPr txBox="1"/>
            <p:nvPr/>
          </p:nvSpPr>
          <p:spPr>
            <a:xfrm>
              <a:off x="0" y="-38100"/>
              <a:ext cx="15315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highlight>
                  <a:srgbClr val="AACCE1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9" name="Google Shape;169;g33f85b0395b_0_0"/>
          <p:cNvSpPr txBox="1"/>
          <p:nvPr/>
        </p:nvSpPr>
        <p:spPr>
          <a:xfrm>
            <a:off x="728438" y="3981134"/>
            <a:ext cx="16821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700">
                <a:solidFill>
                  <a:srgbClr val="000000"/>
                </a:solidFill>
              </a:rPr>
              <a:t>Bringing </a:t>
            </a:r>
            <a:r>
              <a:rPr i="1" lang="en-US" sz="2700">
                <a:solidFill>
                  <a:srgbClr val="DA6657"/>
                </a:solidFill>
              </a:rPr>
              <a:t>Christ </a:t>
            </a:r>
            <a:r>
              <a:rPr i="1" lang="en-US" sz="2700">
                <a:solidFill>
                  <a:srgbClr val="000000"/>
                </a:solidFill>
              </a:rPr>
              <a:t>to work | Poiniting workers to </a:t>
            </a:r>
            <a:r>
              <a:rPr i="1" lang="en-US" sz="2700">
                <a:solidFill>
                  <a:srgbClr val="DA6657"/>
                </a:solidFill>
              </a:rPr>
              <a:t>Christ</a:t>
            </a:r>
            <a:endParaRPr/>
          </a:p>
        </p:txBody>
      </p:sp>
      <p:grpSp>
        <p:nvGrpSpPr>
          <p:cNvPr id="170" name="Google Shape;170;g33f85b0395b_0_0"/>
          <p:cNvGrpSpPr/>
          <p:nvPr/>
        </p:nvGrpSpPr>
        <p:grpSpPr>
          <a:xfrm>
            <a:off x="11911279" y="8554219"/>
            <a:ext cx="5814952" cy="1732767"/>
            <a:chOff x="0" y="-38100"/>
            <a:chExt cx="1531500" cy="483136"/>
          </a:xfrm>
        </p:grpSpPr>
        <p:sp>
          <p:nvSpPr>
            <p:cNvPr id="171" name="Google Shape;171;g33f85b0395b_0_0"/>
            <p:cNvSpPr/>
            <p:nvPr/>
          </p:nvSpPr>
          <p:spPr>
            <a:xfrm>
              <a:off x="0" y="0"/>
              <a:ext cx="1531418" cy="445036"/>
            </a:xfrm>
            <a:custGeom>
              <a:rect b="b" l="l" r="r" t="t"/>
              <a:pathLst>
                <a:path extrusionOk="0" h="445036" w="1531418">
                  <a:moveTo>
                    <a:pt x="0" y="0"/>
                  </a:moveTo>
                  <a:lnTo>
                    <a:pt x="1531418" y="0"/>
                  </a:lnTo>
                  <a:lnTo>
                    <a:pt x="1531418" y="445036"/>
                  </a:lnTo>
                  <a:lnTo>
                    <a:pt x="0" y="445036"/>
                  </a:lnTo>
                  <a:close/>
                </a:path>
              </a:pathLst>
            </a:custGeom>
            <a:solidFill>
              <a:srgbClr val="11182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g33f85b0395b_0_0"/>
            <p:cNvSpPr txBox="1"/>
            <p:nvPr/>
          </p:nvSpPr>
          <p:spPr>
            <a:xfrm>
              <a:off x="0" y="-38100"/>
              <a:ext cx="15315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3" name="Google Shape;173;g33f85b0395b_0_0"/>
          <p:cNvGrpSpPr/>
          <p:nvPr/>
        </p:nvGrpSpPr>
        <p:grpSpPr>
          <a:xfrm rot="5400000">
            <a:off x="10815535" y="4209551"/>
            <a:ext cx="10320691" cy="1834419"/>
            <a:chOff x="0" y="-38100"/>
            <a:chExt cx="2727023" cy="483136"/>
          </a:xfrm>
        </p:grpSpPr>
        <p:sp>
          <p:nvSpPr>
            <p:cNvPr id="174" name="Google Shape;174;g33f85b0395b_0_0"/>
            <p:cNvSpPr/>
            <p:nvPr/>
          </p:nvSpPr>
          <p:spPr>
            <a:xfrm>
              <a:off x="0" y="0"/>
              <a:ext cx="2727023" cy="445036"/>
            </a:xfrm>
            <a:custGeom>
              <a:rect b="b" l="l" r="r" t="t"/>
              <a:pathLst>
                <a:path extrusionOk="0" h="445036" w="2727023">
                  <a:moveTo>
                    <a:pt x="0" y="0"/>
                  </a:moveTo>
                  <a:lnTo>
                    <a:pt x="2727023" y="0"/>
                  </a:lnTo>
                  <a:lnTo>
                    <a:pt x="2727023" y="445036"/>
                  </a:lnTo>
                  <a:lnTo>
                    <a:pt x="0" y="445036"/>
                  </a:lnTo>
                  <a:close/>
                </a:path>
              </a:pathLst>
            </a:custGeom>
            <a:solidFill>
              <a:srgbClr val="11182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g33f85b0395b_0_0"/>
            <p:cNvSpPr txBox="1"/>
            <p:nvPr/>
          </p:nvSpPr>
          <p:spPr>
            <a:xfrm>
              <a:off x="0" y="-38100"/>
              <a:ext cx="2727000" cy="48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" name="Google Shape;176;g33f85b0395b_0_0"/>
          <p:cNvGrpSpPr/>
          <p:nvPr/>
        </p:nvGrpSpPr>
        <p:grpSpPr>
          <a:xfrm rot="5400000">
            <a:off x="9475861" y="4379249"/>
            <a:ext cx="9800375" cy="2015015"/>
            <a:chOff x="0" y="-38100"/>
            <a:chExt cx="2727023" cy="530700"/>
          </a:xfrm>
        </p:grpSpPr>
        <p:sp>
          <p:nvSpPr>
            <p:cNvPr id="177" name="Google Shape;177;g33f85b0395b_0_0"/>
            <p:cNvSpPr/>
            <p:nvPr/>
          </p:nvSpPr>
          <p:spPr>
            <a:xfrm>
              <a:off x="0" y="0"/>
              <a:ext cx="2727023" cy="492499"/>
            </a:xfrm>
            <a:custGeom>
              <a:rect b="b" l="l" r="r" t="t"/>
              <a:pathLst>
                <a:path extrusionOk="0" h="492499" w="2727023">
                  <a:moveTo>
                    <a:pt x="0" y="0"/>
                  </a:moveTo>
                  <a:lnTo>
                    <a:pt x="2727023" y="0"/>
                  </a:lnTo>
                  <a:lnTo>
                    <a:pt x="2727023" y="492499"/>
                  </a:lnTo>
                  <a:lnTo>
                    <a:pt x="0" y="492499"/>
                  </a:lnTo>
                  <a:close/>
                </a:path>
              </a:pathLst>
            </a:custGeom>
            <a:solidFill>
              <a:srgbClr val="11182C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g33f85b0395b_0_0"/>
            <p:cNvSpPr txBox="1"/>
            <p:nvPr/>
          </p:nvSpPr>
          <p:spPr>
            <a:xfrm>
              <a:off x="0" y="-38100"/>
              <a:ext cx="2727000" cy="5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6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9" name="Google Shape;179;g33f85b0395b_0_0"/>
          <p:cNvSpPr txBox="1"/>
          <p:nvPr/>
        </p:nvSpPr>
        <p:spPr>
          <a:xfrm>
            <a:off x="615474" y="8909858"/>
            <a:ext cx="1091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</a:rPr>
              <a:t>Once a month on a </a:t>
            </a:r>
            <a:r>
              <a:rPr i="1" lang="en-US" sz="2400">
                <a:solidFill>
                  <a:srgbClr val="DA6657"/>
                </a:solidFill>
              </a:rPr>
              <a:t>(insert day of week) </a:t>
            </a:r>
            <a:r>
              <a:rPr b="1" lang="en-US" sz="2400">
                <a:solidFill>
                  <a:srgbClr val="000000"/>
                </a:solidFill>
              </a:rPr>
              <a:t>evening -  </a:t>
            </a:r>
            <a:r>
              <a:rPr i="1" lang="en-US" sz="2400">
                <a:solidFill>
                  <a:srgbClr val="DA6657"/>
                </a:solidFill>
              </a:rPr>
              <a:t>(Insert time)</a:t>
            </a:r>
            <a:r>
              <a:rPr b="1" lang="en-US" sz="2300">
                <a:solidFill>
                  <a:srgbClr val="000000"/>
                </a:solidFill>
              </a:rPr>
              <a:t> </a:t>
            </a:r>
            <a:endParaRPr sz="1600"/>
          </a:p>
        </p:txBody>
      </p:sp>
      <p:sp>
        <p:nvSpPr>
          <p:cNvPr id="180" name="Google Shape;180;g33f85b0395b_0_0"/>
          <p:cNvSpPr/>
          <p:nvPr/>
        </p:nvSpPr>
        <p:spPr>
          <a:xfrm>
            <a:off x="14444695" y="9123089"/>
            <a:ext cx="3581540" cy="1164001"/>
          </a:xfrm>
          <a:custGeom>
            <a:rect b="b" l="l" r="r" t="t"/>
            <a:pathLst>
              <a:path extrusionOk="0" h="1193847" w="3581540">
                <a:moveTo>
                  <a:pt x="0" y="0"/>
                </a:moveTo>
                <a:lnTo>
                  <a:pt x="3581540" y="0"/>
                </a:lnTo>
                <a:lnTo>
                  <a:pt x="3581540" y="1193847"/>
                </a:lnTo>
                <a:lnTo>
                  <a:pt x="0" y="11938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33f85b0395b_0_0"/>
          <p:cNvSpPr/>
          <p:nvPr/>
        </p:nvSpPr>
        <p:spPr>
          <a:xfrm>
            <a:off x="7199552" y="7333193"/>
            <a:ext cx="507101" cy="718018"/>
          </a:xfrm>
          <a:custGeom>
            <a:rect b="b" l="l" r="r" t="t"/>
            <a:pathLst>
              <a:path extrusionOk="0" h="718018" w="507101">
                <a:moveTo>
                  <a:pt x="0" y="0"/>
                </a:moveTo>
                <a:lnTo>
                  <a:pt x="507100" y="0"/>
                </a:lnTo>
                <a:lnTo>
                  <a:pt x="507100" y="718018"/>
                </a:lnTo>
                <a:lnTo>
                  <a:pt x="0" y="7180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33f85b0395b_0_0"/>
          <p:cNvSpPr/>
          <p:nvPr/>
        </p:nvSpPr>
        <p:spPr>
          <a:xfrm>
            <a:off x="7871846" y="7259034"/>
            <a:ext cx="663458" cy="702072"/>
          </a:xfrm>
          <a:custGeom>
            <a:rect b="b" l="l" r="r" t="t"/>
            <a:pathLst>
              <a:path extrusionOk="0" h="702072" w="663458">
                <a:moveTo>
                  <a:pt x="0" y="0"/>
                </a:moveTo>
                <a:lnTo>
                  <a:pt x="663458" y="0"/>
                </a:lnTo>
                <a:lnTo>
                  <a:pt x="663458" y="702071"/>
                </a:lnTo>
                <a:lnTo>
                  <a:pt x="0" y="7020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33f85b0395b_0_0"/>
          <p:cNvSpPr txBox="1"/>
          <p:nvPr/>
        </p:nvSpPr>
        <p:spPr>
          <a:xfrm>
            <a:off x="466632" y="334168"/>
            <a:ext cx="4730700" cy="12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964">
                <a:solidFill>
                  <a:srgbClr val="11182C"/>
                </a:solidFill>
                <a:latin typeface="Montserrat"/>
                <a:ea typeface="Montserrat"/>
                <a:cs typeface="Montserrat"/>
                <a:sym typeface="Montserrat"/>
              </a:rPr>
              <a:t>Church </a:t>
            </a:r>
            <a:endParaRPr/>
          </a:p>
        </p:txBody>
      </p:sp>
      <p:sp>
        <p:nvSpPr>
          <p:cNvPr id="184" name="Google Shape;184;g33f85b0395b_0_0"/>
          <p:cNvSpPr txBox="1"/>
          <p:nvPr/>
        </p:nvSpPr>
        <p:spPr>
          <a:xfrm>
            <a:off x="466632" y="1170382"/>
            <a:ext cx="4645200" cy="14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234">
                <a:solidFill>
                  <a:srgbClr val="DA6657"/>
                </a:solidFill>
                <a:latin typeface="Yellowtail"/>
                <a:ea typeface="Yellowtail"/>
                <a:cs typeface="Yellowtail"/>
                <a:sym typeface="Yellowtail"/>
              </a:rPr>
              <a:t>Workplace</a:t>
            </a:r>
            <a:endParaRPr/>
          </a:p>
        </p:txBody>
      </p:sp>
      <p:sp>
        <p:nvSpPr>
          <p:cNvPr id="185" name="Google Shape;185;g33f85b0395b_0_0"/>
          <p:cNvSpPr txBox="1"/>
          <p:nvPr/>
        </p:nvSpPr>
        <p:spPr>
          <a:xfrm>
            <a:off x="615474" y="2555517"/>
            <a:ext cx="4730700" cy="12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964">
                <a:solidFill>
                  <a:srgbClr val="AACCE1"/>
                </a:solidFill>
                <a:latin typeface="Montserrat"/>
                <a:ea typeface="Montserrat"/>
                <a:cs typeface="Montserrat"/>
                <a:sym typeface="Montserrat"/>
              </a:rPr>
              <a:t>Ministry</a:t>
            </a:r>
            <a:endParaRPr/>
          </a:p>
        </p:txBody>
      </p:sp>
      <p:sp>
        <p:nvSpPr>
          <p:cNvPr id="186" name="Google Shape;186;g33f85b0395b_0_0"/>
          <p:cNvSpPr txBox="1"/>
          <p:nvPr/>
        </p:nvSpPr>
        <p:spPr>
          <a:xfrm>
            <a:off x="9139238" y="4274503"/>
            <a:ext cx="96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1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33f85b0395b_0_0"/>
          <p:cNvSpPr txBox="1"/>
          <p:nvPr/>
        </p:nvSpPr>
        <p:spPr>
          <a:xfrm>
            <a:off x="728438" y="5346497"/>
            <a:ext cx="79857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</a:rPr>
              <a:t>You are </a:t>
            </a:r>
            <a:r>
              <a:rPr b="1" lang="en-US" sz="3000">
                <a:solidFill>
                  <a:srgbClr val="FFFFFF"/>
                </a:solidFill>
              </a:rPr>
              <a:t>the</a:t>
            </a:r>
            <a:r>
              <a:rPr b="1" lang="en-US" sz="3000">
                <a:solidFill>
                  <a:srgbClr val="FFFFFF"/>
                </a:solidFill>
              </a:rPr>
              <a:t> </a:t>
            </a:r>
            <a:r>
              <a:rPr b="1" lang="en-US" sz="3000">
                <a:solidFill>
                  <a:srgbClr val="DA6657"/>
                </a:solidFill>
              </a:rPr>
              <a:t>salt</a:t>
            </a:r>
            <a:r>
              <a:rPr b="1" lang="en-US" sz="3000">
                <a:solidFill>
                  <a:srgbClr val="FFFFFF"/>
                </a:solidFill>
              </a:rPr>
              <a:t> of the earth and the light of the </a:t>
            </a:r>
            <a:r>
              <a:rPr b="1" lang="en-US" sz="3000">
                <a:solidFill>
                  <a:srgbClr val="DA6657"/>
                </a:solidFill>
              </a:rPr>
              <a:t>world</a:t>
            </a:r>
            <a:r>
              <a:rPr b="1" lang="en-US" sz="3000">
                <a:solidFill>
                  <a:srgbClr val="FFFFFF"/>
                </a:solidFill>
              </a:rPr>
              <a:t>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000">
                <a:solidFill>
                  <a:srgbClr val="FFFFFF"/>
                </a:solidFill>
              </a:rPr>
              <a:t>(Matthew 5: 13-16)</a:t>
            </a:r>
            <a:endParaRPr/>
          </a:p>
        </p:txBody>
      </p:sp>
      <p:sp>
        <p:nvSpPr>
          <p:cNvPr id="188" name="Google Shape;188;g33f85b0395b_0_0"/>
          <p:cNvSpPr txBox="1"/>
          <p:nvPr/>
        </p:nvSpPr>
        <p:spPr>
          <a:xfrm>
            <a:off x="8863012" y="3729019"/>
            <a:ext cx="561900" cy="23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998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  <p:pic>
        <p:nvPicPr>
          <p:cNvPr id="189" name="Google Shape;189;g33f85b0395b_0_0" title="949a207b-dd81-4552-b4ad-ee09c84785bb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486150" y="1126225"/>
            <a:ext cx="7308227" cy="780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"/>
          <p:cNvSpPr/>
          <p:nvPr/>
        </p:nvSpPr>
        <p:spPr>
          <a:xfrm>
            <a:off x="5969057" y="7897121"/>
            <a:ext cx="5929391" cy="1976464"/>
          </a:xfrm>
          <a:custGeom>
            <a:rect b="b" l="l" r="r" t="t"/>
            <a:pathLst>
              <a:path extrusionOk="0" h="1976464" w="5929391">
                <a:moveTo>
                  <a:pt x="0" y="0"/>
                </a:moveTo>
                <a:lnTo>
                  <a:pt x="5929391" y="0"/>
                </a:lnTo>
                <a:lnTo>
                  <a:pt x="5929391" y="1976463"/>
                </a:lnTo>
                <a:lnTo>
                  <a:pt x="0" y="1976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" name="Google Shape;195;p4"/>
          <p:cNvGrpSpPr/>
          <p:nvPr/>
        </p:nvGrpSpPr>
        <p:grpSpPr>
          <a:xfrm>
            <a:off x="4607975" y="1011332"/>
            <a:ext cx="9072050" cy="6885789"/>
            <a:chOff x="0" y="-276225"/>
            <a:chExt cx="12096067" cy="9181051"/>
          </a:xfrm>
        </p:grpSpPr>
        <p:sp>
          <p:nvSpPr>
            <p:cNvPr id="196" name="Google Shape;196;p4"/>
            <p:cNvSpPr txBox="1"/>
            <p:nvPr/>
          </p:nvSpPr>
          <p:spPr>
            <a:xfrm>
              <a:off x="0" y="-276225"/>
              <a:ext cx="11879305" cy="33115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998">
                  <a:solidFill>
                    <a:srgbClr val="11182C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Church </a:t>
              </a:r>
              <a:endParaRPr/>
            </a:p>
          </p:txBody>
        </p:sp>
        <p:sp>
          <p:nvSpPr>
            <p:cNvPr id="197" name="Google Shape;197;p4"/>
            <p:cNvSpPr txBox="1"/>
            <p:nvPr/>
          </p:nvSpPr>
          <p:spPr>
            <a:xfrm>
              <a:off x="0" y="2073559"/>
              <a:ext cx="11664541" cy="40116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390">
                  <a:solidFill>
                    <a:srgbClr val="DA6657"/>
                  </a:solidFill>
                  <a:latin typeface="Yellowtail"/>
                  <a:ea typeface="Yellowtail"/>
                  <a:cs typeface="Yellowtail"/>
                  <a:sym typeface="Yellowtail"/>
                </a:rPr>
                <a:t>Workplace</a:t>
              </a:r>
              <a:endParaRPr/>
            </a:p>
          </p:txBody>
        </p:sp>
        <p:sp>
          <p:nvSpPr>
            <p:cNvPr id="198" name="Google Shape;198;p4"/>
            <p:cNvSpPr txBox="1"/>
            <p:nvPr/>
          </p:nvSpPr>
          <p:spPr>
            <a:xfrm>
              <a:off x="216762" y="5593253"/>
              <a:ext cx="11879305" cy="33115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998">
                  <a:solidFill>
                    <a:srgbClr val="AACCE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Ministry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